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 id="2147483671" r:id="rId2"/>
    <p:sldMasterId id="2147483675" r:id="rId3"/>
  </p:sldMasterIdLst>
  <p:notesMasterIdLst>
    <p:notesMasterId r:id="rId16"/>
  </p:notesMasterIdLst>
  <p:handoutMasterIdLst>
    <p:handoutMasterId r:id="rId17"/>
  </p:handoutMasterIdLst>
  <p:sldIdLst>
    <p:sldId id="314" r:id="rId4"/>
    <p:sldId id="297" r:id="rId5"/>
    <p:sldId id="303" r:id="rId6"/>
    <p:sldId id="305" r:id="rId7"/>
    <p:sldId id="306" r:id="rId8"/>
    <p:sldId id="311" r:id="rId9"/>
    <p:sldId id="315" r:id="rId10"/>
    <p:sldId id="312" r:id="rId11"/>
    <p:sldId id="299" r:id="rId12"/>
    <p:sldId id="302" r:id="rId13"/>
    <p:sldId id="281" r:id="rId14"/>
    <p:sldId id="313" r:id="rId15"/>
  </p:sldIdLst>
  <p:sldSz cx="9144000" cy="5143500" type="screen16x9"/>
  <p:notesSz cx="6858000" cy="9144000"/>
  <p:embeddedFontLst>
    <p:embeddedFont>
      <p:font typeface="Calibri" panose="020F0502020204030204" pitchFamily="34" charset="0"/>
      <p:regular r:id="rId18"/>
      <p:bold r:id="rId19"/>
      <p:italic r:id="rId20"/>
      <p:boldItalic r:id="rId21"/>
    </p:embeddedFont>
    <p:embeddedFont>
      <p:font typeface="Calibri Light" panose="020F0302020204030204" pitchFamily="34" charset="0"/>
      <p:regular r:id="rId22"/>
      <p:italic r:id="rId23"/>
    </p:embeddedFont>
    <p:embeddedFont>
      <p:font typeface="Cambria Math" panose="02040503050406030204" pitchFamily="18" charset="0"/>
      <p:regular r:id="rId24"/>
    </p:embeddedFont>
    <p:embeddedFont>
      <p:font typeface="Roboto Slab" panose="020B0604020202020204" charset="0"/>
      <p:regular r:id="rId25"/>
      <p:bold r:id="rId26"/>
    </p:embeddedFont>
    <p:embeddedFont>
      <p:font typeface="Source Sans Pro" panose="020B050303040302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rley Xu" initials="SX" lastIdx="1" clrIdx="0">
    <p:extLst>
      <p:ext uri="{19B8F6BF-5375-455C-9EA6-DF929625EA0E}">
        <p15:presenceInfo xmlns:p15="http://schemas.microsoft.com/office/powerpoint/2012/main" userId="83c5507e85e8d5e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00"/>
    <a:srgbClr val="0E64F0"/>
    <a:srgbClr val="152E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ADBA3C-C320-44DA-8FCC-A36FA1407A02}" v="2086" dt="2021-04-05T02:06:42.460"/>
    <p1510:client id="{820DD684-3809-47EF-A152-E3BB4CB940BB}" v="14521" dt="2021-04-05T03:49:43.570"/>
    <p1510:client id="{D022C01D-FCE8-42C0-BDD0-CE79F13FC100}" v="285" dt="2021-04-05T03:49:26.943"/>
  </p1510:revLst>
</p1510:revInfo>
</file>

<file path=ppt/tableStyles.xml><?xml version="1.0" encoding="utf-8"?>
<a:tblStyleLst xmlns:a="http://schemas.openxmlformats.org/drawingml/2006/main" def="{83ECFCF9-EB90-4EA4-BA1D-B0166F391BF1}">
  <a:tblStyle styleId="{83ECFCF9-EB90-4EA4-BA1D-B0166F391BF1}"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E74B0BC-8218-4BC4-B384-D648047DA53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053" autoAdjust="0"/>
  </p:normalViewPr>
  <p:slideViewPr>
    <p:cSldViewPr snapToGrid="0">
      <p:cViewPr varScale="1">
        <p:scale>
          <a:sx n="139" d="100"/>
          <a:sy n="139" d="100"/>
        </p:scale>
        <p:origin x="120"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Master" Target="slideMasters/slideMaster3.xml"/><Relationship Id="rId21" Type="http://schemas.openxmlformats.org/officeDocument/2006/relationships/font" Target="fonts/font4.fntdata"/><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handoutMaster" Target="handoutMasters/handoutMaster1.xml"/><Relationship Id="rId25" Type="http://schemas.openxmlformats.org/officeDocument/2006/relationships/font" Target="fonts/font8.fntdata"/><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7.fntdata"/><Relationship Id="rId32"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6.fntdata"/><Relationship Id="rId28" Type="http://schemas.openxmlformats.org/officeDocument/2006/relationships/font" Target="fonts/font11.fntdata"/><Relationship Id="rId36" Type="http://schemas.microsoft.com/office/2015/10/relationships/revisionInfo" Target="revisionInfo.xml"/><Relationship Id="rId10" Type="http://schemas.openxmlformats.org/officeDocument/2006/relationships/slide" Target="slides/slide7.xml"/><Relationship Id="rId19" Type="http://schemas.openxmlformats.org/officeDocument/2006/relationships/font" Target="fonts/font2.fntdata"/><Relationship Id="rId31"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tableStyles" Target="tableStyles.xml"/><Relationship Id="rId8"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49B93FD-1E06-4C68-93DE-01AF66A6412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B2FB709-4702-430A-82E0-FD925CB9B7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5AD7DC-4EA5-48CE-B5F7-7B5B7A7983CE}" type="datetimeFigureOut">
              <a:rPr lang="en-US" smtClean="0"/>
              <a:t>4/16/2021</a:t>
            </a:fld>
            <a:endParaRPr lang="en-US"/>
          </a:p>
        </p:txBody>
      </p:sp>
      <p:sp>
        <p:nvSpPr>
          <p:cNvPr id="4" name="Footer Placeholder 3">
            <a:extLst>
              <a:ext uri="{FF2B5EF4-FFF2-40B4-BE49-F238E27FC236}">
                <a16:creationId xmlns:a16="http://schemas.microsoft.com/office/drawing/2014/main" id="{2AB8BD4E-AF03-4A44-BE05-44487DF19E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20765F5-2D61-49FC-BC15-F1359C8DDB8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0F22C07-10D0-43B3-BA10-5D0272B71F18}" type="slidenum">
              <a:rPr lang="en-US" smtClean="0"/>
              <a:t>‹#›</a:t>
            </a:fld>
            <a:endParaRPr lang="en-US"/>
          </a:p>
        </p:txBody>
      </p:sp>
    </p:spTree>
    <p:extLst>
      <p:ext uri="{BB962C8B-B14F-4D97-AF65-F5344CB8AC3E}">
        <p14:creationId xmlns:p14="http://schemas.microsoft.com/office/powerpoint/2010/main" val="37164215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Search out what dropout function is </a:t>
            </a:r>
          </a:p>
          <a:p>
            <a:r>
              <a:rPr lang="en-US" dirty="0"/>
              <a:t>What is </a:t>
            </a:r>
            <a:r>
              <a:rPr lang="en-US" dirty="0" err="1"/>
              <a:t>softmax</a:t>
            </a:r>
            <a:r>
              <a:rPr lang="en-US" dirty="0"/>
              <a:t> </a:t>
            </a:r>
          </a:p>
        </p:txBody>
      </p:sp>
    </p:spTree>
    <p:extLst>
      <p:ext uri="{BB962C8B-B14F-4D97-AF65-F5344CB8AC3E}">
        <p14:creationId xmlns:p14="http://schemas.microsoft.com/office/powerpoint/2010/main" val="2900701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04793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89508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00173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How much should I emphasize this is my innovation? Novel approaches seem to be very favored </a:t>
            </a:r>
          </a:p>
          <a:p>
            <a:endParaRPr lang="en-US"/>
          </a:p>
          <a:p>
            <a:r>
              <a:rPr lang="en-US"/>
              <a:t>Don’t add conclusion (</a:t>
            </a:r>
            <a:r>
              <a:rPr lang="en-US" err="1"/>
              <a:t>civered</a:t>
            </a:r>
            <a:r>
              <a:rPr lang="en-US"/>
              <a:t> at the beginning said it all already) </a:t>
            </a:r>
          </a:p>
          <a:p>
            <a:endParaRPr lang="en-US"/>
          </a:p>
        </p:txBody>
      </p:sp>
      <p:sp>
        <p:nvSpPr>
          <p:cNvPr id="4" name="Slide Number Placeholder 3"/>
          <p:cNvSpPr>
            <a:spLocks noGrp="1"/>
          </p:cNvSpPr>
          <p:nvPr>
            <p:ph type="sldNum" sz="quarter" idx="5"/>
          </p:nvPr>
        </p:nvSpPr>
        <p:spPr/>
        <p:txBody>
          <a:bodyPr/>
          <a:lstStyle/>
          <a:p>
            <a:fld id="{F105B77C-09E5-4567-9FAC-D9F4CC8CF75B}" type="slidenum">
              <a:rPr lang="en-US" smtClean="0"/>
              <a:t>11</a:t>
            </a:fld>
            <a:endParaRPr lang="en-US"/>
          </a:p>
        </p:txBody>
      </p:sp>
    </p:spTree>
    <p:extLst>
      <p:ext uri="{BB962C8B-B14F-4D97-AF65-F5344CB8AC3E}">
        <p14:creationId xmlns:p14="http://schemas.microsoft.com/office/powerpoint/2010/main" val="3522531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B7180-9559-4CA6-A386-F2A452DB64BA}"/>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DB8E9B1-8F63-4929-B2DB-2224969855C9}"/>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46644D-0F9A-4600-8591-2C51D26EAFE4}"/>
              </a:ext>
            </a:extLst>
          </p:cNvPr>
          <p:cNvSpPr>
            <a:spLocks noGrp="1"/>
          </p:cNvSpPr>
          <p:nvPr>
            <p:ph type="dt" sz="half" idx="10"/>
          </p:nvPr>
        </p:nvSpPr>
        <p:spPr/>
        <p:txBody>
          <a:bodyPr/>
          <a:lstStyle/>
          <a:p>
            <a:fld id="{BAC69FFC-8D91-4539-92D4-0F4C5B76023B}" type="datetimeFigureOut">
              <a:rPr lang="en-US" smtClean="0"/>
              <a:t>4/16/2021</a:t>
            </a:fld>
            <a:endParaRPr lang="en-US"/>
          </a:p>
        </p:txBody>
      </p:sp>
      <p:sp>
        <p:nvSpPr>
          <p:cNvPr id="5" name="Footer Placeholder 4">
            <a:extLst>
              <a:ext uri="{FF2B5EF4-FFF2-40B4-BE49-F238E27FC236}">
                <a16:creationId xmlns:a16="http://schemas.microsoft.com/office/drawing/2014/main" id="{2599A950-0517-433B-95C4-76E4A2715E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A4C63E-49FE-4237-8BB8-8441132C6E9B}"/>
              </a:ext>
            </a:extLst>
          </p:cNvPr>
          <p:cNvSpPr>
            <a:spLocks noGrp="1"/>
          </p:cNvSpPr>
          <p:nvPr>
            <p:ph type="sldNum" sz="quarter" idx="12"/>
          </p:nvPr>
        </p:nvSpPr>
        <p:spPr/>
        <p:txBody>
          <a:bodyPr/>
          <a:lstStyle/>
          <a:p>
            <a:fld id="{3502727E-50FF-45A7-99A5-519CF4295F25}" type="slidenum">
              <a:rPr lang="en-US" smtClean="0"/>
              <a:t>‹#›</a:t>
            </a:fld>
            <a:endParaRPr lang="en-US"/>
          </a:p>
        </p:txBody>
      </p:sp>
    </p:spTree>
    <p:extLst>
      <p:ext uri="{BB962C8B-B14F-4D97-AF65-F5344CB8AC3E}">
        <p14:creationId xmlns:p14="http://schemas.microsoft.com/office/powerpoint/2010/main" val="1944110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05B88-D44C-43E2-9400-519F882EE9D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0340DE2-2994-40A9-A9EE-2C6A6FC8D40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CFB128-8990-43F5-B10E-69A23181F345}"/>
              </a:ext>
            </a:extLst>
          </p:cNvPr>
          <p:cNvSpPr>
            <a:spLocks noGrp="1"/>
          </p:cNvSpPr>
          <p:nvPr>
            <p:ph type="dt" sz="half" idx="10"/>
          </p:nvPr>
        </p:nvSpPr>
        <p:spPr/>
        <p:txBody>
          <a:bodyPr/>
          <a:lstStyle/>
          <a:p>
            <a:fld id="{BAC69FFC-8D91-4539-92D4-0F4C5B76023B}" type="datetimeFigureOut">
              <a:rPr lang="en-US" smtClean="0"/>
              <a:t>4/16/2021</a:t>
            </a:fld>
            <a:endParaRPr lang="en-US"/>
          </a:p>
        </p:txBody>
      </p:sp>
      <p:sp>
        <p:nvSpPr>
          <p:cNvPr id="5" name="Footer Placeholder 4">
            <a:extLst>
              <a:ext uri="{FF2B5EF4-FFF2-40B4-BE49-F238E27FC236}">
                <a16:creationId xmlns:a16="http://schemas.microsoft.com/office/drawing/2014/main" id="{2DDBA426-10D9-49F5-9502-E9FAAD823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6EA68B-8B01-4427-B9E2-5E5043F9CAFF}"/>
              </a:ext>
            </a:extLst>
          </p:cNvPr>
          <p:cNvSpPr>
            <a:spLocks noGrp="1"/>
          </p:cNvSpPr>
          <p:nvPr>
            <p:ph type="sldNum" sz="quarter" idx="12"/>
          </p:nvPr>
        </p:nvSpPr>
        <p:spPr/>
        <p:txBody>
          <a:bodyPr/>
          <a:lstStyle/>
          <a:p>
            <a:fld id="{3502727E-50FF-45A7-99A5-519CF4295F25}" type="slidenum">
              <a:rPr lang="en-US" smtClean="0"/>
              <a:t>‹#›</a:t>
            </a:fld>
            <a:endParaRPr lang="en-US"/>
          </a:p>
        </p:txBody>
      </p:sp>
    </p:spTree>
    <p:extLst>
      <p:ext uri="{BB962C8B-B14F-4D97-AF65-F5344CB8AC3E}">
        <p14:creationId xmlns:p14="http://schemas.microsoft.com/office/powerpoint/2010/main" val="2457491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B713D0-7E36-4104-8CFD-DD4BC6ADE166}"/>
              </a:ext>
            </a:extLst>
          </p:cNvPr>
          <p:cNvSpPr>
            <a:spLocks noGrp="1"/>
          </p:cNvSpPr>
          <p:nvPr>
            <p:ph type="title" orient="vert"/>
          </p:nvPr>
        </p:nvSpPr>
        <p:spPr>
          <a:xfrm>
            <a:off x="6543675" y="274638"/>
            <a:ext cx="1971675" cy="435768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D767E7-410E-4B98-B32A-3BAEF24891E8}"/>
              </a:ext>
            </a:extLst>
          </p:cNvPr>
          <p:cNvSpPr>
            <a:spLocks noGrp="1"/>
          </p:cNvSpPr>
          <p:nvPr>
            <p:ph type="body" orient="vert" idx="1"/>
          </p:nvPr>
        </p:nvSpPr>
        <p:spPr>
          <a:xfrm>
            <a:off x="628650" y="274638"/>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5D99E-3AAD-47E8-AA3A-DA5632897C50}"/>
              </a:ext>
            </a:extLst>
          </p:cNvPr>
          <p:cNvSpPr>
            <a:spLocks noGrp="1"/>
          </p:cNvSpPr>
          <p:nvPr>
            <p:ph type="dt" sz="half" idx="10"/>
          </p:nvPr>
        </p:nvSpPr>
        <p:spPr/>
        <p:txBody>
          <a:bodyPr/>
          <a:lstStyle/>
          <a:p>
            <a:fld id="{BAC69FFC-8D91-4539-92D4-0F4C5B76023B}" type="datetimeFigureOut">
              <a:rPr lang="en-US" smtClean="0"/>
              <a:t>4/16/2021</a:t>
            </a:fld>
            <a:endParaRPr lang="en-US"/>
          </a:p>
        </p:txBody>
      </p:sp>
      <p:sp>
        <p:nvSpPr>
          <p:cNvPr id="5" name="Footer Placeholder 4">
            <a:extLst>
              <a:ext uri="{FF2B5EF4-FFF2-40B4-BE49-F238E27FC236}">
                <a16:creationId xmlns:a16="http://schemas.microsoft.com/office/drawing/2014/main" id="{89E817FE-82CD-418F-B01B-542759B906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F55796-9741-43AB-93F4-88198B4BA5CC}"/>
              </a:ext>
            </a:extLst>
          </p:cNvPr>
          <p:cNvSpPr>
            <a:spLocks noGrp="1"/>
          </p:cNvSpPr>
          <p:nvPr>
            <p:ph type="sldNum" sz="quarter" idx="12"/>
          </p:nvPr>
        </p:nvSpPr>
        <p:spPr/>
        <p:txBody>
          <a:bodyPr/>
          <a:lstStyle/>
          <a:p>
            <a:fld id="{3502727E-50FF-45A7-99A5-519CF4295F25}" type="slidenum">
              <a:rPr lang="en-US" smtClean="0"/>
              <a:t>‹#›</a:t>
            </a:fld>
            <a:endParaRPr lang="en-US"/>
          </a:p>
        </p:txBody>
      </p:sp>
    </p:spTree>
    <p:extLst>
      <p:ext uri="{BB962C8B-B14F-4D97-AF65-F5344CB8AC3E}">
        <p14:creationId xmlns:p14="http://schemas.microsoft.com/office/powerpoint/2010/main" val="22642606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ubtitle">
  <p:cSld name="Subtitle">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3"/>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400"/>
              <a:buNone/>
              <a:defRPr sz="4400" b="1"/>
            </a:lvl1pPr>
            <a:lvl2pPr lvl="1" rtl="0">
              <a:spcBef>
                <a:spcPts val="0"/>
              </a:spcBef>
              <a:spcAft>
                <a:spcPts val="0"/>
              </a:spcAft>
              <a:buSzPts val="4400"/>
              <a:buNone/>
              <a:defRPr sz="4400" b="1"/>
            </a:lvl2pPr>
            <a:lvl3pPr lvl="2" rtl="0">
              <a:spcBef>
                <a:spcPts val="0"/>
              </a:spcBef>
              <a:spcAft>
                <a:spcPts val="0"/>
              </a:spcAft>
              <a:buSzPts val="4400"/>
              <a:buNone/>
              <a:defRPr sz="4400" b="1"/>
            </a:lvl3pPr>
            <a:lvl4pPr lvl="3" rtl="0">
              <a:spcBef>
                <a:spcPts val="0"/>
              </a:spcBef>
              <a:spcAft>
                <a:spcPts val="0"/>
              </a:spcAft>
              <a:buSzPts val="4400"/>
              <a:buNone/>
              <a:defRPr sz="4400" b="1"/>
            </a:lvl4pPr>
            <a:lvl5pPr lvl="4" rtl="0">
              <a:spcBef>
                <a:spcPts val="0"/>
              </a:spcBef>
              <a:spcAft>
                <a:spcPts val="0"/>
              </a:spcAft>
              <a:buSzPts val="4400"/>
              <a:buNone/>
              <a:defRPr sz="4400" b="1"/>
            </a:lvl5pPr>
            <a:lvl6pPr lvl="5" rtl="0">
              <a:spcBef>
                <a:spcPts val="0"/>
              </a:spcBef>
              <a:spcAft>
                <a:spcPts val="0"/>
              </a:spcAft>
              <a:buSzPts val="4400"/>
              <a:buNone/>
              <a:defRPr sz="4400" b="1"/>
            </a:lvl6pPr>
            <a:lvl7pPr lvl="6" rtl="0">
              <a:spcBef>
                <a:spcPts val="0"/>
              </a:spcBef>
              <a:spcAft>
                <a:spcPts val="0"/>
              </a:spcAft>
              <a:buSzPts val="4400"/>
              <a:buNone/>
              <a:defRPr sz="4400" b="1"/>
            </a:lvl7pPr>
            <a:lvl8pPr lvl="7" rtl="0">
              <a:spcBef>
                <a:spcPts val="0"/>
              </a:spcBef>
              <a:spcAft>
                <a:spcPts val="0"/>
              </a:spcAft>
              <a:buSzPts val="4400"/>
              <a:buNone/>
              <a:defRPr sz="4400" b="1"/>
            </a:lvl8pPr>
            <a:lvl9pPr lvl="8" rtl="0">
              <a:spcBef>
                <a:spcPts val="0"/>
              </a:spcBef>
              <a:spcAft>
                <a:spcPts val="0"/>
              </a:spcAft>
              <a:buSzPts val="4400"/>
              <a:buNone/>
              <a:defRPr sz="4400" b="1"/>
            </a:lvl9pPr>
          </a:lstStyle>
          <a:p>
            <a:r>
              <a:rPr lang="en-US"/>
              <a:t>Click to edit Master title style</a:t>
            </a:r>
            <a:endParaRPr/>
          </a:p>
        </p:txBody>
      </p:sp>
      <p:sp>
        <p:nvSpPr>
          <p:cNvPr id="28" name="Google Shape;28;p3"/>
          <p:cNvSpPr txBox="1">
            <a:spLocks noGrp="1"/>
          </p:cNvSpPr>
          <p:nvPr>
            <p:ph type="subTitle" idx="1"/>
          </p:nvPr>
        </p:nvSpPr>
        <p:spPr>
          <a:xfrm>
            <a:off x="1546025" y="3011511"/>
            <a:ext cx="58326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a:r>
              <a:rPr lang="en-US"/>
              <a:t>Click to edit Master subtitle style</a:t>
            </a:r>
            <a:endParaRPr/>
          </a:p>
        </p:txBody>
      </p:sp>
    </p:spTree>
    <p:extLst>
      <p:ext uri="{BB962C8B-B14F-4D97-AF65-F5344CB8AC3E}">
        <p14:creationId xmlns:p14="http://schemas.microsoft.com/office/powerpoint/2010/main" val="15661010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p:cSld name="Title only">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marL="0" lvl="0" indent="0">
              <a:spcBef>
                <a:spcPts val="0"/>
              </a:spcBef>
              <a:spcAft>
                <a:spcPts val="0"/>
              </a:spcAft>
              <a:buSzPts val="2000"/>
              <a:buNone/>
              <a:tabLst>
                <a:tab pos="227013" algn="l"/>
                <a:tab pos="1027113" algn="l"/>
              </a:tabLst>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en-US"/>
              <a:t>Click to edit Master title style</a:t>
            </a:r>
            <a:endParaRPr/>
          </a:p>
        </p:txBody>
      </p:sp>
      <p:sp>
        <p:nvSpPr>
          <p:cNvPr id="57" name="Google Shape;57;p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smtClean="0"/>
              <a:t>‹#›</a:t>
            </a:fld>
            <a:endParaRPr lang="en"/>
          </a:p>
        </p:txBody>
      </p:sp>
      <p:sp>
        <p:nvSpPr>
          <p:cNvPr id="4" name="Google Shape;7;p1">
            <a:extLst>
              <a:ext uri="{FF2B5EF4-FFF2-40B4-BE49-F238E27FC236}">
                <a16:creationId xmlns:a16="http://schemas.microsoft.com/office/drawing/2014/main" id="{548437E9-F3E7-4C0F-AA00-02E06CCB5BA5}"/>
              </a:ext>
            </a:extLst>
          </p:cNvPr>
          <p:cNvSpPr txBox="1">
            <a:spLocks noGrp="1"/>
          </p:cNvSpPr>
          <p:nvPr>
            <p:ph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234610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userDrawn="1">
  <p:cSld name="1_Title only">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786150" y="308120"/>
            <a:ext cx="7571700" cy="479280"/>
          </a:xfrm>
          <a:prstGeom prst="rect">
            <a:avLst/>
          </a:prstGeom>
        </p:spPr>
        <p:txBody>
          <a:bodyPr spcFirstLastPara="1" wrap="square" lIns="91425" tIns="91425" rIns="91425" bIns="91425" anchor="b" anchorCtr="0">
            <a:noAutofit/>
          </a:bodyPr>
          <a:lstStyle>
            <a:lvl1pPr marL="0" lvl="0" indent="0">
              <a:spcBef>
                <a:spcPts val="0"/>
              </a:spcBef>
              <a:spcAft>
                <a:spcPts val="0"/>
              </a:spcAft>
              <a:buSzPts val="2000"/>
              <a:buNone/>
              <a:tabLst>
                <a:tab pos="227013" algn="l"/>
                <a:tab pos="1027113" algn="l"/>
              </a:tabLst>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7" name="Google Shape;57;p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 name="Google Shape;7;p1">
            <a:extLst>
              <a:ext uri="{FF2B5EF4-FFF2-40B4-BE49-F238E27FC236}">
                <a16:creationId xmlns:a16="http://schemas.microsoft.com/office/drawing/2014/main" id="{548437E9-F3E7-4C0F-AA00-02E06CCB5BA5}"/>
              </a:ext>
            </a:extLst>
          </p:cNvPr>
          <p:cNvSpPr txBox="1">
            <a:spLocks noGrp="1"/>
          </p:cNvSpPr>
          <p:nvPr>
            <p:ph idx="1"/>
          </p:nvPr>
        </p:nvSpPr>
        <p:spPr>
          <a:xfrm>
            <a:off x="786150" y="927100"/>
            <a:ext cx="7571700" cy="3908200"/>
          </a:xfrm>
          <a:prstGeom prst="rect">
            <a:avLst/>
          </a:prstGeom>
          <a:noFill/>
          <a:ln>
            <a:noFill/>
          </a:ln>
        </p:spPr>
        <p:txBody>
          <a:bodyPr spcFirstLastPara="1" wrap="square" lIns="91425" tIns="91425" rIns="91425" bIns="91425" anchor="t" anchorCtr="0">
            <a:noAutofit/>
          </a:bodyPr>
          <a:lstStyle>
            <a:lvl1pPr marL="182880" lvl="0" indent="-274320">
              <a:spcBef>
                <a:spcPts val="400"/>
              </a:spcBef>
              <a:spcAft>
                <a:spcPts val="0"/>
              </a:spcAft>
              <a:buClrTx/>
              <a:buSzPct val="100000"/>
              <a:buFont typeface="Arial" panose="020B0604020202020204" pitchFamily="34" charset="0"/>
              <a:buChar char="•"/>
              <a:defRPr sz="1800">
                <a:solidFill>
                  <a:schemeClr val="dk1"/>
                </a:solidFill>
                <a:latin typeface="Source Sans Pro"/>
                <a:ea typeface="Source Sans Pro"/>
                <a:cs typeface="Source Sans Pro"/>
                <a:sym typeface="Source Sans Pro"/>
              </a:defRPr>
            </a:lvl1pPr>
            <a:lvl2pPr marL="548640" lvl="1" indent="-274320">
              <a:spcBef>
                <a:spcPts val="0"/>
              </a:spcBef>
              <a:spcAft>
                <a:spcPts val="0"/>
              </a:spcAft>
              <a:buClrTx/>
              <a:buSzPct val="100000"/>
              <a:buFont typeface="Courier New" panose="02070309020205020404" pitchFamily="49" charset="0"/>
              <a:buChar char="o"/>
              <a:defRPr sz="1400">
                <a:solidFill>
                  <a:schemeClr val="dk1"/>
                </a:solidFill>
                <a:latin typeface="Source Sans Pro"/>
                <a:ea typeface="Source Sans Pro"/>
                <a:cs typeface="Source Sans Pro"/>
                <a:sym typeface="Source Sans Pro"/>
              </a:defRPr>
            </a:lvl2pPr>
            <a:lvl3pPr marL="822960" lvl="2" indent="-274320">
              <a:spcBef>
                <a:spcPts val="0"/>
              </a:spcBef>
              <a:spcAft>
                <a:spcPts val="0"/>
              </a:spcAft>
              <a:buClrTx/>
              <a:buSzPct val="100000"/>
              <a:buFont typeface="Wingdings" panose="05000000000000000000" pitchFamily="2" charset="2"/>
              <a:buChar char="Ø"/>
              <a:defRPr sz="1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r>
              <a:rPr lang="en-US"/>
              <a:t>Text1</a:t>
            </a:r>
          </a:p>
          <a:p>
            <a:pPr lvl="1"/>
            <a:r>
              <a:rPr lang="en-US"/>
              <a:t>Text 2</a:t>
            </a:r>
          </a:p>
          <a:p>
            <a:pPr lvl="2"/>
            <a:r>
              <a:rPr lang="en-US"/>
              <a:t>Text 3</a:t>
            </a:r>
          </a:p>
          <a:p>
            <a:pPr lvl="2"/>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06746E5-79F7-844C-B3A2-37BFBCB4FC72}" type="datetimeFigureOut">
              <a:rPr lang="en-US" smtClean="0"/>
              <a:t>4/16/2021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479E84-502F-1B49-8D75-DCA9DA504534}" type="slidenum">
              <a:rPr lang="en-US" smtClean="0"/>
              <a:t>‹#›</a:t>
            </a:fld>
            <a:endParaRPr lang="en-US"/>
          </a:p>
        </p:txBody>
      </p:sp>
    </p:spTree>
    <p:extLst>
      <p:ext uri="{BB962C8B-B14F-4D97-AF65-F5344CB8AC3E}">
        <p14:creationId xmlns:p14="http://schemas.microsoft.com/office/powerpoint/2010/main" val="1782476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B7180-9559-4CA6-A386-F2A452DB64BA}"/>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DB8E9B1-8F63-4929-B2DB-2224969855C9}"/>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46644D-0F9A-4600-8591-2C51D26EAFE4}"/>
              </a:ext>
            </a:extLst>
          </p:cNvPr>
          <p:cNvSpPr>
            <a:spLocks noGrp="1"/>
          </p:cNvSpPr>
          <p:nvPr>
            <p:ph type="dt" sz="half" idx="10"/>
          </p:nvPr>
        </p:nvSpPr>
        <p:spPr/>
        <p:txBody>
          <a:bodyPr/>
          <a:lstStyle/>
          <a:p>
            <a:fld id="{BAC69FFC-8D91-4539-92D4-0F4C5B76023B}" type="datetimeFigureOut">
              <a:rPr lang="en-US" smtClean="0"/>
              <a:t>4/16/2021</a:t>
            </a:fld>
            <a:endParaRPr lang="en-US"/>
          </a:p>
        </p:txBody>
      </p:sp>
      <p:sp>
        <p:nvSpPr>
          <p:cNvPr id="5" name="Footer Placeholder 4">
            <a:extLst>
              <a:ext uri="{FF2B5EF4-FFF2-40B4-BE49-F238E27FC236}">
                <a16:creationId xmlns:a16="http://schemas.microsoft.com/office/drawing/2014/main" id="{2599A950-0517-433B-95C4-76E4A2715E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A4C63E-49FE-4237-8BB8-8441132C6E9B}"/>
              </a:ext>
            </a:extLst>
          </p:cNvPr>
          <p:cNvSpPr>
            <a:spLocks noGrp="1"/>
          </p:cNvSpPr>
          <p:nvPr>
            <p:ph type="sldNum" sz="quarter" idx="12"/>
          </p:nvPr>
        </p:nvSpPr>
        <p:spPr/>
        <p:txBody>
          <a:bodyPr/>
          <a:lstStyle/>
          <a:p>
            <a:fld id="{3502727E-50FF-45A7-99A5-519CF4295F25}" type="slidenum">
              <a:rPr lang="en-US" smtClean="0"/>
              <a:t>‹#›</a:t>
            </a:fld>
            <a:endParaRPr lang="en-US"/>
          </a:p>
        </p:txBody>
      </p:sp>
    </p:spTree>
    <p:extLst>
      <p:ext uri="{BB962C8B-B14F-4D97-AF65-F5344CB8AC3E}">
        <p14:creationId xmlns:p14="http://schemas.microsoft.com/office/powerpoint/2010/main" val="41878552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E5631-601F-4DBC-9E8E-3A9CA9B5B0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B5931-D38F-483B-8081-1AA4F00FFC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2ED83C-CAA2-485D-825C-B0DE80371875}"/>
              </a:ext>
            </a:extLst>
          </p:cNvPr>
          <p:cNvSpPr>
            <a:spLocks noGrp="1"/>
          </p:cNvSpPr>
          <p:nvPr>
            <p:ph type="dt" sz="half" idx="10"/>
          </p:nvPr>
        </p:nvSpPr>
        <p:spPr/>
        <p:txBody>
          <a:bodyPr/>
          <a:lstStyle/>
          <a:p>
            <a:fld id="{BAC69FFC-8D91-4539-92D4-0F4C5B76023B}" type="datetimeFigureOut">
              <a:rPr lang="en-US" smtClean="0"/>
              <a:t>4/16/2021</a:t>
            </a:fld>
            <a:endParaRPr lang="en-US"/>
          </a:p>
        </p:txBody>
      </p:sp>
      <p:sp>
        <p:nvSpPr>
          <p:cNvPr id="5" name="Footer Placeholder 4">
            <a:extLst>
              <a:ext uri="{FF2B5EF4-FFF2-40B4-BE49-F238E27FC236}">
                <a16:creationId xmlns:a16="http://schemas.microsoft.com/office/drawing/2014/main" id="{ECC8D5F0-8AC6-44D4-89E0-FB84BD9578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30D5F7-C421-468F-84A3-971FE5395D30}"/>
              </a:ext>
            </a:extLst>
          </p:cNvPr>
          <p:cNvSpPr>
            <a:spLocks noGrp="1"/>
          </p:cNvSpPr>
          <p:nvPr>
            <p:ph type="sldNum" sz="quarter" idx="12"/>
          </p:nvPr>
        </p:nvSpPr>
        <p:spPr/>
        <p:txBody>
          <a:bodyPr/>
          <a:lstStyle/>
          <a:p>
            <a:fld id="{3502727E-50FF-45A7-99A5-519CF4295F25}" type="slidenum">
              <a:rPr lang="en-US" smtClean="0"/>
              <a:t>‹#›</a:t>
            </a:fld>
            <a:endParaRPr lang="en-US"/>
          </a:p>
        </p:txBody>
      </p:sp>
    </p:spTree>
    <p:extLst>
      <p:ext uri="{BB962C8B-B14F-4D97-AF65-F5344CB8AC3E}">
        <p14:creationId xmlns:p14="http://schemas.microsoft.com/office/powerpoint/2010/main" val="4368431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3DC5A-77F4-4BB3-B27A-F3A0FB63FBEE}"/>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B92541-1D50-4515-8C1A-0372E8253C33}"/>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0629F3-8186-4A7C-8293-CBE766055EFD}"/>
              </a:ext>
            </a:extLst>
          </p:cNvPr>
          <p:cNvSpPr>
            <a:spLocks noGrp="1"/>
          </p:cNvSpPr>
          <p:nvPr>
            <p:ph type="dt" sz="half" idx="10"/>
          </p:nvPr>
        </p:nvSpPr>
        <p:spPr/>
        <p:txBody>
          <a:bodyPr/>
          <a:lstStyle/>
          <a:p>
            <a:fld id="{BAC69FFC-8D91-4539-92D4-0F4C5B76023B}" type="datetimeFigureOut">
              <a:rPr lang="en-US" smtClean="0"/>
              <a:t>4/16/2021</a:t>
            </a:fld>
            <a:endParaRPr lang="en-US"/>
          </a:p>
        </p:txBody>
      </p:sp>
      <p:sp>
        <p:nvSpPr>
          <p:cNvPr id="5" name="Footer Placeholder 4">
            <a:extLst>
              <a:ext uri="{FF2B5EF4-FFF2-40B4-BE49-F238E27FC236}">
                <a16:creationId xmlns:a16="http://schemas.microsoft.com/office/drawing/2014/main" id="{0A9876D7-3350-43E5-933E-CA88F0ED88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AAE783-1E21-4431-9783-B1802629961C}"/>
              </a:ext>
            </a:extLst>
          </p:cNvPr>
          <p:cNvSpPr>
            <a:spLocks noGrp="1"/>
          </p:cNvSpPr>
          <p:nvPr>
            <p:ph type="sldNum" sz="quarter" idx="12"/>
          </p:nvPr>
        </p:nvSpPr>
        <p:spPr/>
        <p:txBody>
          <a:bodyPr/>
          <a:lstStyle/>
          <a:p>
            <a:fld id="{3502727E-50FF-45A7-99A5-519CF4295F25}" type="slidenum">
              <a:rPr lang="en-US" smtClean="0"/>
              <a:t>‹#›</a:t>
            </a:fld>
            <a:endParaRPr lang="en-US"/>
          </a:p>
        </p:txBody>
      </p:sp>
    </p:spTree>
    <p:extLst>
      <p:ext uri="{BB962C8B-B14F-4D97-AF65-F5344CB8AC3E}">
        <p14:creationId xmlns:p14="http://schemas.microsoft.com/office/powerpoint/2010/main" val="11540102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E610E-D778-49F9-944E-8CA23BD0DB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424DAC-9EFD-4582-A699-EFAFE3882872}"/>
              </a:ext>
            </a:extLst>
          </p:cNvPr>
          <p:cNvSpPr>
            <a:spLocks noGrp="1"/>
          </p:cNvSpPr>
          <p:nvPr>
            <p:ph sz="half" idx="1"/>
          </p:nvPr>
        </p:nvSpPr>
        <p:spPr>
          <a:xfrm>
            <a:off x="62865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40AA11-9ED4-4CE7-95A2-2A2F91DD857B}"/>
              </a:ext>
            </a:extLst>
          </p:cNvPr>
          <p:cNvSpPr>
            <a:spLocks noGrp="1"/>
          </p:cNvSpPr>
          <p:nvPr>
            <p:ph sz="half" idx="2"/>
          </p:nvPr>
        </p:nvSpPr>
        <p:spPr>
          <a:xfrm>
            <a:off x="464820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CAF7318-B3E8-4D41-B6D2-00A367718922}"/>
              </a:ext>
            </a:extLst>
          </p:cNvPr>
          <p:cNvSpPr>
            <a:spLocks noGrp="1"/>
          </p:cNvSpPr>
          <p:nvPr>
            <p:ph type="dt" sz="half" idx="10"/>
          </p:nvPr>
        </p:nvSpPr>
        <p:spPr/>
        <p:txBody>
          <a:bodyPr/>
          <a:lstStyle/>
          <a:p>
            <a:fld id="{BAC69FFC-8D91-4539-92D4-0F4C5B76023B}" type="datetimeFigureOut">
              <a:rPr lang="en-US" smtClean="0"/>
              <a:t>4/16/2021</a:t>
            </a:fld>
            <a:endParaRPr lang="en-US"/>
          </a:p>
        </p:txBody>
      </p:sp>
      <p:sp>
        <p:nvSpPr>
          <p:cNvPr id="6" name="Footer Placeholder 5">
            <a:extLst>
              <a:ext uri="{FF2B5EF4-FFF2-40B4-BE49-F238E27FC236}">
                <a16:creationId xmlns:a16="http://schemas.microsoft.com/office/drawing/2014/main" id="{882AD166-17F9-4055-A9B8-0955241BC6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E98464-52BE-4252-B3F3-BCC081B44DEA}"/>
              </a:ext>
            </a:extLst>
          </p:cNvPr>
          <p:cNvSpPr>
            <a:spLocks noGrp="1"/>
          </p:cNvSpPr>
          <p:nvPr>
            <p:ph type="sldNum" sz="quarter" idx="12"/>
          </p:nvPr>
        </p:nvSpPr>
        <p:spPr/>
        <p:txBody>
          <a:bodyPr/>
          <a:lstStyle/>
          <a:p>
            <a:fld id="{3502727E-50FF-45A7-99A5-519CF4295F25}" type="slidenum">
              <a:rPr lang="en-US" smtClean="0"/>
              <a:t>‹#›</a:t>
            </a:fld>
            <a:endParaRPr lang="en-US"/>
          </a:p>
        </p:txBody>
      </p:sp>
    </p:spTree>
    <p:extLst>
      <p:ext uri="{BB962C8B-B14F-4D97-AF65-F5344CB8AC3E}">
        <p14:creationId xmlns:p14="http://schemas.microsoft.com/office/powerpoint/2010/main" val="4072832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E5631-601F-4DBC-9E8E-3A9CA9B5B0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B5931-D38F-483B-8081-1AA4F00FFC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2ED83C-CAA2-485D-825C-B0DE80371875}"/>
              </a:ext>
            </a:extLst>
          </p:cNvPr>
          <p:cNvSpPr>
            <a:spLocks noGrp="1"/>
          </p:cNvSpPr>
          <p:nvPr>
            <p:ph type="dt" sz="half" idx="10"/>
          </p:nvPr>
        </p:nvSpPr>
        <p:spPr/>
        <p:txBody>
          <a:bodyPr/>
          <a:lstStyle/>
          <a:p>
            <a:fld id="{BAC69FFC-8D91-4539-92D4-0F4C5B76023B}" type="datetimeFigureOut">
              <a:rPr lang="en-US" smtClean="0"/>
              <a:t>4/16/2021</a:t>
            </a:fld>
            <a:endParaRPr lang="en-US"/>
          </a:p>
        </p:txBody>
      </p:sp>
      <p:sp>
        <p:nvSpPr>
          <p:cNvPr id="5" name="Footer Placeholder 4">
            <a:extLst>
              <a:ext uri="{FF2B5EF4-FFF2-40B4-BE49-F238E27FC236}">
                <a16:creationId xmlns:a16="http://schemas.microsoft.com/office/drawing/2014/main" id="{ECC8D5F0-8AC6-44D4-89E0-FB84BD9578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30D5F7-C421-468F-84A3-971FE5395D30}"/>
              </a:ext>
            </a:extLst>
          </p:cNvPr>
          <p:cNvSpPr>
            <a:spLocks noGrp="1"/>
          </p:cNvSpPr>
          <p:nvPr>
            <p:ph type="sldNum" sz="quarter" idx="12"/>
          </p:nvPr>
        </p:nvSpPr>
        <p:spPr/>
        <p:txBody>
          <a:bodyPr/>
          <a:lstStyle/>
          <a:p>
            <a:fld id="{3502727E-50FF-45A7-99A5-519CF4295F25}" type="slidenum">
              <a:rPr lang="en-US" smtClean="0"/>
              <a:t>‹#›</a:t>
            </a:fld>
            <a:endParaRPr lang="en-US"/>
          </a:p>
        </p:txBody>
      </p:sp>
    </p:spTree>
    <p:extLst>
      <p:ext uri="{BB962C8B-B14F-4D97-AF65-F5344CB8AC3E}">
        <p14:creationId xmlns:p14="http://schemas.microsoft.com/office/powerpoint/2010/main" val="9707848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D22C9-7708-4B27-B3C1-5E35D8AAA0B5}"/>
              </a:ext>
            </a:extLst>
          </p:cNvPr>
          <p:cNvSpPr>
            <a:spLocks noGrp="1"/>
          </p:cNvSpPr>
          <p:nvPr>
            <p:ph type="title"/>
          </p:nvPr>
        </p:nvSpPr>
        <p:spPr>
          <a:xfrm>
            <a:off x="630238" y="274638"/>
            <a:ext cx="7886700" cy="993775"/>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9A0811-63B2-47D0-8E3B-3B6E005DFE74}"/>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9CF776-7039-445C-88D8-BFDEA9160D8C}"/>
              </a:ext>
            </a:extLst>
          </p:cNvPr>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F83E210-DC19-499D-9DA7-1B2B5E2A3E42}"/>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4AA1EC-0B92-4BD3-9986-9625BEE22C13}"/>
              </a:ext>
            </a:extLst>
          </p:cNvPr>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9D830BD-359A-4983-A38B-2315EC48036D}"/>
              </a:ext>
            </a:extLst>
          </p:cNvPr>
          <p:cNvSpPr>
            <a:spLocks noGrp="1"/>
          </p:cNvSpPr>
          <p:nvPr>
            <p:ph type="dt" sz="half" idx="10"/>
          </p:nvPr>
        </p:nvSpPr>
        <p:spPr/>
        <p:txBody>
          <a:bodyPr/>
          <a:lstStyle/>
          <a:p>
            <a:fld id="{BAC69FFC-8D91-4539-92D4-0F4C5B76023B}" type="datetimeFigureOut">
              <a:rPr lang="en-US" smtClean="0"/>
              <a:t>4/16/2021</a:t>
            </a:fld>
            <a:endParaRPr lang="en-US"/>
          </a:p>
        </p:txBody>
      </p:sp>
      <p:sp>
        <p:nvSpPr>
          <p:cNvPr id="8" name="Footer Placeholder 7">
            <a:extLst>
              <a:ext uri="{FF2B5EF4-FFF2-40B4-BE49-F238E27FC236}">
                <a16:creationId xmlns:a16="http://schemas.microsoft.com/office/drawing/2014/main" id="{E97B86D3-784F-4AF4-B620-40FB1F6B231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5523F00-85FC-4E2A-AB0E-CB2EF72E91A3}"/>
              </a:ext>
            </a:extLst>
          </p:cNvPr>
          <p:cNvSpPr>
            <a:spLocks noGrp="1"/>
          </p:cNvSpPr>
          <p:nvPr>
            <p:ph type="sldNum" sz="quarter" idx="12"/>
          </p:nvPr>
        </p:nvSpPr>
        <p:spPr/>
        <p:txBody>
          <a:bodyPr/>
          <a:lstStyle/>
          <a:p>
            <a:fld id="{3502727E-50FF-45A7-99A5-519CF4295F25}" type="slidenum">
              <a:rPr lang="en-US" smtClean="0"/>
              <a:t>‹#›</a:t>
            </a:fld>
            <a:endParaRPr lang="en-US"/>
          </a:p>
        </p:txBody>
      </p:sp>
    </p:spTree>
    <p:extLst>
      <p:ext uri="{BB962C8B-B14F-4D97-AF65-F5344CB8AC3E}">
        <p14:creationId xmlns:p14="http://schemas.microsoft.com/office/powerpoint/2010/main" val="22286944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75443-4B79-4B56-A2F7-83B321B78F7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DEF6E0-704E-431E-9EEC-647FE694D665}"/>
              </a:ext>
            </a:extLst>
          </p:cNvPr>
          <p:cNvSpPr>
            <a:spLocks noGrp="1"/>
          </p:cNvSpPr>
          <p:nvPr>
            <p:ph type="dt" sz="half" idx="10"/>
          </p:nvPr>
        </p:nvSpPr>
        <p:spPr/>
        <p:txBody>
          <a:bodyPr/>
          <a:lstStyle/>
          <a:p>
            <a:fld id="{BAC69FFC-8D91-4539-92D4-0F4C5B76023B}" type="datetimeFigureOut">
              <a:rPr lang="en-US" smtClean="0"/>
              <a:t>4/16/2021</a:t>
            </a:fld>
            <a:endParaRPr lang="en-US"/>
          </a:p>
        </p:txBody>
      </p:sp>
      <p:sp>
        <p:nvSpPr>
          <p:cNvPr id="4" name="Footer Placeholder 3">
            <a:extLst>
              <a:ext uri="{FF2B5EF4-FFF2-40B4-BE49-F238E27FC236}">
                <a16:creationId xmlns:a16="http://schemas.microsoft.com/office/drawing/2014/main" id="{DDA6BE22-D0E6-48B9-BB49-F4B6C2CA32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F3C9C3-942A-4FD9-B7B8-300B94158812}"/>
              </a:ext>
            </a:extLst>
          </p:cNvPr>
          <p:cNvSpPr>
            <a:spLocks noGrp="1"/>
          </p:cNvSpPr>
          <p:nvPr>
            <p:ph type="sldNum" sz="quarter" idx="12"/>
          </p:nvPr>
        </p:nvSpPr>
        <p:spPr/>
        <p:txBody>
          <a:bodyPr/>
          <a:lstStyle/>
          <a:p>
            <a:fld id="{3502727E-50FF-45A7-99A5-519CF4295F25}" type="slidenum">
              <a:rPr lang="en-US" smtClean="0"/>
              <a:t>‹#›</a:t>
            </a:fld>
            <a:endParaRPr lang="en-US"/>
          </a:p>
        </p:txBody>
      </p:sp>
    </p:spTree>
    <p:extLst>
      <p:ext uri="{BB962C8B-B14F-4D97-AF65-F5344CB8AC3E}">
        <p14:creationId xmlns:p14="http://schemas.microsoft.com/office/powerpoint/2010/main" val="33453565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5D014D-B79D-4C55-AB56-B29BFBD0B7BB}"/>
              </a:ext>
            </a:extLst>
          </p:cNvPr>
          <p:cNvSpPr>
            <a:spLocks noGrp="1"/>
          </p:cNvSpPr>
          <p:nvPr>
            <p:ph type="dt" sz="half" idx="10"/>
          </p:nvPr>
        </p:nvSpPr>
        <p:spPr/>
        <p:txBody>
          <a:bodyPr/>
          <a:lstStyle/>
          <a:p>
            <a:fld id="{BAC69FFC-8D91-4539-92D4-0F4C5B76023B}" type="datetimeFigureOut">
              <a:rPr lang="en-US" smtClean="0"/>
              <a:t>4/16/2021</a:t>
            </a:fld>
            <a:endParaRPr lang="en-US"/>
          </a:p>
        </p:txBody>
      </p:sp>
      <p:sp>
        <p:nvSpPr>
          <p:cNvPr id="3" name="Footer Placeholder 2">
            <a:extLst>
              <a:ext uri="{FF2B5EF4-FFF2-40B4-BE49-F238E27FC236}">
                <a16:creationId xmlns:a16="http://schemas.microsoft.com/office/drawing/2014/main" id="{9F976959-98ED-4E3B-9E34-3CDA0D67332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6232FE-524F-4591-A236-4930D938CF69}"/>
              </a:ext>
            </a:extLst>
          </p:cNvPr>
          <p:cNvSpPr>
            <a:spLocks noGrp="1"/>
          </p:cNvSpPr>
          <p:nvPr>
            <p:ph type="sldNum" sz="quarter" idx="12"/>
          </p:nvPr>
        </p:nvSpPr>
        <p:spPr/>
        <p:txBody>
          <a:bodyPr/>
          <a:lstStyle/>
          <a:p>
            <a:fld id="{3502727E-50FF-45A7-99A5-519CF4295F25}" type="slidenum">
              <a:rPr lang="en-US" smtClean="0"/>
              <a:t>‹#›</a:t>
            </a:fld>
            <a:endParaRPr lang="en-US"/>
          </a:p>
        </p:txBody>
      </p:sp>
    </p:spTree>
    <p:extLst>
      <p:ext uri="{BB962C8B-B14F-4D97-AF65-F5344CB8AC3E}">
        <p14:creationId xmlns:p14="http://schemas.microsoft.com/office/powerpoint/2010/main" val="38294093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2FF15-3DC5-4607-95E8-E9A8DF0315B8}"/>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96D1B2-522F-4D1B-8D11-E51D64183D3C}"/>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D1DD01-29C0-4274-8416-DC8C13A2E320}"/>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9D07AF-3111-4734-8FC0-568A93F67F60}"/>
              </a:ext>
            </a:extLst>
          </p:cNvPr>
          <p:cNvSpPr>
            <a:spLocks noGrp="1"/>
          </p:cNvSpPr>
          <p:nvPr>
            <p:ph type="dt" sz="half" idx="10"/>
          </p:nvPr>
        </p:nvSpPr>
        <p:spPr/>
        <p:txBody>
          <a:bodyPr/>
          <a:lstStyle/>
          <a:p>
            <a:fld id="{BAC69FFC-8D91-4539-92D4-0F4C5B76023B}" type="datetimeFigureOut">
              <a:rPr lang="en-US" smtClean="0"/>
              <a:t>4/16/2021</a:t>
            </a:fld>
            <a:endParaRPr lang="en-US"/>
          </a:p>
        </p:txBody>
      </p:sp>
      <p:sp>
        <p:nvSpPr>
          <p:cNvPr id="6" name="Footer Placeholder 5">
            <a:extLst>
              <a:ext uri="{FF2B5EF4-FFF2-40B4-BE49-F238E27FC236}">
                <a16:creationId xmlns:a16="http://schemas.microsoft.com/office/drawing/2014/main" id="{640C324C-E79C-4D79-8340-5A85C3AAD5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2D7926-7092-4982-A8B9-818DB2D37D97}"/>
              </a:ext>
            </a:extLst>
          </p:cNvPr>
          <p:cNvSpPr>
            <a:spLocks noGrp="1"/>
          </p:cNvSpPr>
          <p:nvPr>
            <p:ph type="sldNum" sz="quarter" idx="12"/>
          </p:nvPr>
        </p:nvSpPr>
        <p:spPr/>
        <p:txBody>
          <a:bodyPr/>
          <a:lstStyle/>
          <a:p>
            <a:fld id="{3502727E-50FF-45A7-99A5-519CF4295F25}" type="slidenum">
              <a:rPr lang="en-US" smtClean="0"/>
              <a:t>‹#›</a:t>
            </a:fld>
            <a:endParaRPr lang="en-US"/>
          </a:p>
        </p:txBody>
      </p:sp>
    </p:spTree>
    <p:extLst>
      <p:ext uri="{BB962C8B-B14F-4D97-AF65-F5344CB8AC3E}">
        <p14:creationId xmlns:p14="http://schemas.microsoft.com/office/powerpoint/2010/main" val="30450296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60BD5-B462-4B61-BD57-02D0EB42D644}"/>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E04DEDD-9F9E-4445-A6C7-8C20170731AE}"/>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EF3C96F-7E8B-4257-A9C2-439A9F221BF6}"/>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E146BA-B6AE-419D-9B8E-88B72B6869F8}"/>
              </a:ext>
            </a:extLst>
          </p:cNvPr>
          <p:cNvSpPr>
            <a:spLocks noGrp="1"/>
          </p:cNvSpPr>
          <p:nvPr>
            <p:ph type="dt" sz="half" idx="10"/>
          </p:nvPr>
        </p:nvSpPr>
        <p:spPr/>
        <p:txBody>
          <a:bodyPr/>
          <a:lstStyle/>
          <a:p>
            <a:fld id="{BAC69FFC-8D91-4539-92D4-0F4C5B76023B}" type="datetimeFigureOut">
              <a:rPr lang="en-US" smtClean="0"/>
              <a:t>4/16/2021</a:t>
            </a:fld>
            <a:endParaRPr lang="en-US"/>
          </a:p>
        </p:txBody>
      </p:sp>
      <p:sp>
        <p:nvSpPr>
          <p:cNvPr id="6" name="Footer Placeholder 5">
            <a:extLst>
              <a:ext uri="{FF2B5EF4-FFF2-40B4-BE49-F238E27FC236}">
                <a16:creationId xmlns:a16="http://schemas.microsoft.com/office/drawing/2014/main" id="{25D29386-B3FD-417C-8DCC-D8BD3D03CE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96FAAC-9A99-40D4-989B-F26790689272}"/>
              </a:ext>
            </a:extLst>
          </p:cNvPr>
          <p:cNvSpPr>
            <a:spLocks noGrp="1"/>
          </p:cNvSpPr>
          <p:nvPr>
            <p:ph type="sldNum" sz="quarter" idx="12"/>
          </p:nvPr>
        </p:nvSpPr>
        <p:spPr/>
        <p:txBody>
          <a:bodyPr/>
          <a:lstStyle/>
          <a:p>
            <a:fld id="{3502727E-50FF-45A7-99A5-519CF4295F25}" type="slidenum">
              <a:rPr lang="en-US" smtClean="0"/>
              <a:t>‹#›</a:t>
            </a:fld>
            <a:endParaRPr lang="en-US"/>
          </a:p>
        </p:txBody>
      </p:sp>
    </p:spTree>
    <p:extLst>
      <p:ext uri="{BB962C8B-B14F-4D97-AF65-F5344CB8AC3E}">
        <p14:creationId xmlns:p14="http://schemas.microsoft.com/office/powerpoint/2010/main" val="8163993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05B88-D44C-43E2-9400-519F882EE9D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0340DE2-2994-40A9-A9EE-2C6A6FC8D40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CFB128-8990-43F5-B10E-69A23181F345}"/>
              </a:ext>
            </a:extLst>
          </p:cNvPr>
          <p:cNvSpPr>
            <a:spLocks noGrp="1"/>
          </p:cNvSpPr>
          <p:nvPr>
            <p:ph type="dt" sz="half" idx="10"/>
          </p:nvPr>
        </p:nvSpPr>
        <p:spPr/>
        <p:txBody>
          <a:bodyPr/>
          <a:lstStyle/>
          <a:p>
            <a:fld id="{BAC69FFC-8D91-4539-92D4-0F4C5B76023B}" type="datetimeFigureOut">
              <a:rPr lang="en-US" smtClean="0"/>
              <a:t>4/16/2021</a:t>
            </a:fld>
            <a:endParaRPr lang="en-US"/>
          </a:p>
        </p:txBody>
      </p:sp>
      <p:sp>
        <p:nvSpPr>
          <p:cNvPr id="5" name="Footer Placeholder 4">
            <a:extLst>
              <a:ext uri="{FF2B5EF4-FFF2-40B4-BE49-F238E27FC236}">
                <a16:creationId xmlns:a16="http://schemas.microsoft.com/office/drawing/2014/main" id="{2DDBA426-10D9-49F5-9502-E9FAAD823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6EA68B-8B01-4427-B9E2-5E5043F9CAFF}"/>
              </a:ext>
            </a:extLst>
          </p:cNvPr>
          <p:cNvSpPr>
            <a:spLocks noGrp="1"/>
          </p:cNvSpPr>
          <p:nvPr>
            <p:ph type="sldNum" sz="quarter" idx="12"/>
          </p:nvPr>
        </p:nvSpPr>
        <p:spPr/>
        <p:txBody>
          <a:bodyPr/>
          <a:lstStyle/>
          <a:p>
            <a:fld id="{3502727E-50FF-45A7-99A5-519CF4295F25}" type="slidenum">
              <a:rPr lang="en-US" smtClean="0"/>
              <a:t>‹#›</a:t>
            </a:fld>
            <a:endParaRPr lang="en-US"/>
          </a:p>
        </p:txBody>
      </p:sp>
    </p:spTree>
    <p:extLst>
      <p:ext uri="{BB962C8B-B14F-4D97-AF65-F5344CB8AC3E}">
        <p14:creationId xmlns:p14="http://schemas.microsoft.com/office/powerpoint/2010/main" val="26615980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B713D0-7E36-4104-8CFD-DD4BC6ADE166}"/>
              </a:ext>
            </a:extLst>
          </p:cNvPr>
          <p:cNvSpPr>
            <a:spLocks noGrp="1"/>
          </p:cNvSpPr>
          <p:nvPr>
            <p:ph type="title" orient="vert"/>
          </p:nvPr>
        </p:nvSpPr>
        <p:spPr>
          <a:xfrm>
            <a:off x="6543675" y="274638"/>
            <a:ext cx="1971675" cy="435768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D767E7-410E-4B98-B32A-3BAEF24891E8}"/>
              </a:ext>
            </a:extLst>
          </p:cNvPr>
          <p:cNvSpPr>
            <a:spLocks noGrp="1"/>
          </p:cNvSpPr>
          <p:nvPr>
            <p:ph type="body" orient="vert" idx="1"/>
          </p:nvPr>
        </p:nvSpPr>
        <p:spPr>
          <a:xfrm>
            <a:off x="628650" y="274638"/>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5D99E-3AAD-47E8-AA3A-DA5632897C50}"/>
              </a:ext>
            </a:extLst>
          </p:cNvPr>
          <p:cNvSpPr>
            <a:spLocks noGrp="1"/>
          </p:cNvSpPr>
          <p:nvPr>
            <p:ph type="dt" sz="half" idx="10"/>
          </p:nvPr>
        </p:nvSpPr>
        <p:spPr/>
        <p:txBody>
          <a:bodyPr/>
          <a:lstStyle/>
          <a:p>
            <a:fld id="{BAC69FFC-8D91-4539-92D4-0F4C5B76023B}" type="datetimeFigureOut">
              <a:rPr lang="en-US" smtClean="0"/>
              <a:t>4/16/2021</a:t>
            </a:fld>
            <a:endParaRPr lang="en-US"/>
          </a:p>
        </p:txBody>
      </p:sp>
      <p:sp>
        <p:nvSpPr>
          <p:cNvPr id="5" name="Footer Placeholder 4">
            <a:extLst>
              <a:ext uri="{FF2B5EF4-FFF2-40B4-BE49-F238E27FC236}">
                <a16:creationId xmlns:a16="http://schemas.microsoft.com/office/drawing/2014/main" id="{89E817FE-82CD-418F-B01B-542759B906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F55796-9741-43AB-93F4-88198B4BA5CC}"/>
              </a:ext>
            </a:extLst>
          </p:cNvPr>
          <p:cNvSpPr>
            <a:spLocks noGrp="1"/>
          </p:cNvSpPr>
          <p:nvPr>
            <p:ph type="sldNum" sz="quarter" idx="12"/>
          </p:nvPr>
        </p:nvSpPr>
        <p:spPr/>
        <p:txBody>
          <a:bodyPr/>
          <a:lstStyle/>
          <a:p>
            <a:fld id="{3502727E-50FF-45A7-99A5-519CF4295F25}" type="slidenum">
              <a:rPr lang="en-US" smtClean="0"/>
              <a:t>‹#›</a:t>
            </a:fld>
            <a:endParaRPr lang="en-US"/>
          </a:p>
        </p:txBody>
      </p:sp>
    </p:spTree>
    <p:extLst>
      <p:ext uri="{BB962C8B-B14F-4D97-AF65-F5344CB8AC3E}">
        <p14:creationId xmlns:p14="http://schemas.microsoft.com/office/powerpoint/2010/main" val="1604652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3DC5A-77F4-4BB3-B27A-F3A0FB63FBEE}"/>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B92541-1D50-4515-8C1A-0372E8253C33}"/>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0629F3-8186-4A7C-8293-CBE766055EFD}"/>
              </a:ext>
            </a:extLst>
          </p:cNvPr>
          <p:cNvSpPr>
            <a:spLocks noGrp="1"/>
          </p:cNvSpPr>
          <p:nvPr>
            <p:ph type="dt" sz="half" idx="10"/>
          </p:nvPr>
        </p:nvSpPr>
        <p:spPr/>
        <p:txBody>
          <a:bodyPr/>
          <a:lstStyle/>
          <a:p>
            <a:fld id="{BAC69FFC-8D91-4539-92D4-0F4C5B76023B}" type="datetimeFigureOut">
              <a:rPr lang="en-US" smtClean="0"/>
              <a:t>4/16/2021</a:t>
            </a:fld>
            <a:endParaRPr lang="en-US"/>
          </a:p>
        </p:txBody>
      </p:sp>
      <p:sp>
        <p:nvSpPr>
          <p:cNvPr id="5" name="Footer Placeholder 4">
            <a:extLst>
              <a:ext uri="{FF2B5EF4-FFF2-40B4-BE49-F238E27FC236}">
                <a16:creationId xmlns:a16="http://schemas.microsoft.com/office/drawing/2014/main" id="{0A9876D7-3350-43E5-933E-CA88F0ED88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AAE783-1E21-4431-9783-B1802629961C}"/>
              </a:ext>
            </a:extLst>
          </p:cNvPr>
          <p:cNvSpPr>
            <a:spLocks noGrp="1"/>
          </p:cNvSpPr>
          <p:nvPr>
            <p:ph type="sldNum" sz="quarter" idx="12"/>
          </p:nvPr>
        </p:nvSpPr>
        <p:spPr/>
        <p:txBody>
          <a:bodyPr/>
          <a:lstStyle/>
          <a:p>
            <a:fld id="{3502727E-50FF-45A7-99A5-519CF4295F25}" type="slidenum">
              <a:rPr lang="en-US" smtClean="0"/>
              <a:t>‹#›</a:t>
            </a:fld>
            <a:endParaRPr lang="en-US"/>
          </a:p>
        </p:txBody>
      </p:sp>
    </p:spTree>
    <p:extLst>
      <p:ext uri="{BB962C8B-B14F-4D97-AF65-F5344CB8AC3E}">
        <p14:creationId xmlns:p14="http://schemas.microsoft.com/office/powerpoint/2010/main" val="8391505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E610E-D778-49F9-944E-8CA23BD0DB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424DAC-9EFD-4582-A699-EFAFE3882872}"/>
              </a:ext>
            </a:extLst>
          </p:cNvPr>
          <p:cNvSpPr>
            <a:spLocks noGrp="1"/>
          </p:cNvSpPr>
          <p:nvPr>
            <p:ph sz="half" idx="1"/>
          </p:nvPr>
        </p:nvSpPr>
        <p:spPr>
          <a:xfrm>
            <a:off x="62865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40AA11-9ED4-4CE7-95A2-2A2F91DD857B}"/>
              </a:ext>
            </a:extLst>
          </p:cNvPr>
          <p:cNvSpPr>
            <a:spLocks noGrp="1"/>
          </p:cNvSpPr>
          <p:nvPr>
            <p:ph sz="half" idx="2"/>
          </p:nvPr>
        </p:nvSpPr>
        <p:spPr>
          <a:xfrm>
            <a:off x="464820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CAF7318-B3E8-4D41-B6D2-00A367718922}"/>
              </a:ext>
            </a:extLst>
          </p:cNvPr>
          <p:cNvSpPr>
            <a:spLocks noGrp="1"/>
          </p:cNvSpPr>
          <p:nvPr>
            <p:ph type="dt" sz="half" idx="10"/>
          </p:nvPr>
        </p:nvSpPr>
        <p:spPr/>
        <p:txBody>
          <a:bodyPr/>
          <a:lstStyle/>
          <a:p>
            <a:fld id="{BAC69FFC-8D91-4539-92D4-0F4C5B76023B}" type="datetimeFigureOut">
              <a:rPr lang="en-US" smtClean="0"/>
              <a:t>4/16/2021</a:t>
            </a:fld>
            <a:endParaRPr lang="en-US"/>
          </a:p>
        </p:txBody>
      </p:sp>
      <p:sp>
        <p:nvSpPr>
          <p:cNvPr id="6" name="Footer Placeholder 5">
            <a:extLst>
              <a:ext uri="{FF2B5EF4-FFF2-40B4-BE49-F238E27FC236}">
                <a16:creationId xmlns:a16="http://schemas.microsoft.com/office/drawing/2014/main" id="{882AD166-17F9-4055-A9B8-0955241BC6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E98464-52BE-4252-B3F3-BCC081B44DEA}"/>
              </a:ext>
            </a:extLst>
          </p:cNvPr>
          <p:cNvSpPr>
            <a:spLocks noGrp="1"/>
          </p:cNvSpPr>
          <p:nvPr>
            <p:ph type="sldNum" sz="quarter" idx="12"/>
          </p:nvPr>
        </p:nvSpPr>
        <p:spPr/>
        <p:txBody>
          <a:bodyPr/>
          <a:lstStyle/>
          <a:p>
            <a:fld id="{3502727E-50FF-45A7-99A5-519CF4295F25}" type="slidenum">
              <a:rPr lang="en-US" smtClean="0"/>
              <a:t>‹#›</a:t>
            </a:fld>
            <a:endParaRPr lang="en-US"/>
          </a:p>
        </p:txBody>
      </p:sp>
    </p:spTree>
    <p:extLst>
      <p:ext uri="{BB962C8B-B14F-4D97-AF65-F5344CB8AC3E}">
        <p14:creationId xmlns:p14="http://schemas.microsoft.com/office/powerpoint/2010/main" val="349171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D22C9-7708-4B27-B3C1-5E35D8AAA0B5}"/>
              </a:ext>
            </a:extLst>
          </p:cNvPr>
          <p:cNvSpPr>
            <a:spLocks noGrp="1"/>
          </p:cNvSpPr>
          <p:nvPr>
            <p:ph type="title"/>
          </p:nvPr>
        </p:nvSpPr>
        <p:spPr>
          <a:xfrm>
            <a:off x="630238" y="274638"/>
            <a:ext cx="7886700" cy="993775"/>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9A0811-63B2-47D0-8E3B-3B6E005DFE74}"/>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9CF776-7039-445C-88D8-BFDEA9160D8C}"/>
              </a:ext>
            </a:extLst>
          </p:cNvPr>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F83E210-DC19-499D-9DA7-1B2B5E2A3E42}"/>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4AA1EC-0B92-4BD3-9986-9625BEE22C13}"/>
              </a:ext>
            </a:extLst>
          </p:cNvPr>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9D830BD-359A-4983-A38B-2315EC48036D}"/>
              </a:ext>
            </a:extLst>
          </p:cNvPr>
          <p:cNvSpPr>
            <a:spLocks noGrp="1"/>
          </p:cNvSpPr>
          <p:nvPr>
            <p:ph type="dt" sz="half" idx="10"/>
          </p:nvPr>
        </p:nvSpPr>
        <p:spPr/>
        <p:txBody>
          <a:bodyPr/>
          <a:lstStyle/>
          <a:p>
            <a:fld id="{BAC69FFC-8D91-4539-92D4-0F4C5B76023B}" type="datetimeFigureOut">
              <a:rPr lang="en-US" smtClean="0"/>
              <a:t>4/16/2021</a:t>
            </a:fld>
            <a:endParaRPr lang="en-US"/>
          </a:p>
        </p:txBody>
      </p:sp>
      <p:sp>
        <p:nvSpPr>
          <p:cNvPr id="8" name="Footer Placeholder 7">
            <a:extLst>
              <a:ext uri="{FF2B5EF4-FFF2-40B4-BE49-F238E27FC236}">
                <a16:creationId xmlns:a16="http://schemas.microsoft.com/office/drawing/2014/main" id="{E97B86D3-784F-4AF4-B620-40FB1F6B231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5523F00-85FC-4E2A-AB0E-CB2EF72E91A3}"/>
              </a:ext>
            </a:extLst>
          </p:cNvPr>
          <p:cNvSpPr>
            <a:spLocks noGrp="1"/>
          </p:cNvSpPr>
          <p:nvPr>
            <p:ph type="sldNum" sz="quarter" idx="12"/>
          </p:nvPr>
        </p:nvSpPr>
        <p:spPr/>
        <p:txBody>
          <a:bodyPr/>
          <a:lstStyle/>
          <a:p>
            <a:fld id="{3502727E-50FF-45A7-99A5-519CF4295F25}" type="slidenum">
              <a:rPr lang="en-US" smtClean="0"/>
              <a:t>‹#›</a:t>
            </a:fld>
            <a:endParaRPr lang="en-US"/>
          </a:p>
        </p:txBody>
      </p:sp>
    </p:spTree>
    <p:extLst>
      <p:ext uri="{BB962C8B-B14F-4D97-AF65-F5344CB8AC3E}">
        <p14:creationId xmlns:p14="http://schemas.microsoft.com/office/powerpoint/2010/main" val="2746367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75443-4B79-4B56-A2F7-83B321B78F7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DEF6E0-704E-431E-9EEC-647FE694D665}"/>
              </a:ext>
            </a:extLst>
          </p:cNvPr>
          <p:cNvSpPr>
            <a:spLocks noGrp="1"/>
          </p:cNvSpPr>
          <p:nvPr>
            <p:ph type="dt" sz="half" idx="10"/>
          </p:nvPr>
        </p:nvSpPr>
        <p:spPr/>
        <p:txBody>
          <a:bodyPr/>
          <a:lstStyle/>
          <a:p>
            <a:fld id="{BAC69FFC-8D91-4539-92D4-0F4C5B76023B}" type="datetimeFigureOut">
              <a:rPr lang="en-US" smtClean="0"/>
              <a:t>4/16/2021</a:t>
            </a:fld>
            <a:endParaRPr lang="en-US"/>
          </a:p>
        </p:txBody>
      </p:sp>
      <p:sp>
        <p:nvSpPr>
          <p:cNvPr id="4" name="Footer Placeholder 3">
            <a:extLst>
              <a:ext uri="{FF2B5EF4-FFF2-40B4-BE49-F238E27FC236}">
                <a16:creationId xmlns:a16="http://schemas.microsoft.com/office/drawing/2014/main" id="{DDA6BE22-D0E6-48B9-BB49-F4B6C2CA32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F3C9C3-942A-4FD9-B7B8-300B94158812}"/>
              </a:ext>
            </a:extLst>
          </p:cNvPr>
          <p:cNvSpPr>
            <a:spLocks noGrp="1"/>
          </p:cNvSpPr>
          <p:nvPr>
            <p:ph type="sldNum" sz="quarter" idx="12"/>
          </p:nvPr>
        </p:nvSpPr>
        <p:spPr/>
        <p:txBody>
          <a:bodyPr/>
          <a:lstStyle/>
          <a:p>
            <a:fld id="{3502727E-50FF-45A7-99A5-519CF4295F25}" type="slidenum">
              <a:rPr lang="en-US" smtClean="0"/>
              <a:t>‹#›</a:t>
            </a:fld>
            <a:endParaRPr lang="en-US"/>
          </a:p>
        </p:txBody>
      </p:sp>
    </p:spTree>
    <p:extLst>
      <p:ext uri="{BB962C8B-B14F-4D97-AF65-F5344CB8AC3E}">
        <p14:creationId xmlns:p14="http://schemas.microsoft.com/office/powerpoint/2010/main" val="3260171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5D014D-B79D-4C55-AB56-B29BFBD0B7BB}"/>
              </a:ext>
            </a:extLst>
          </p:cNvPr>
          <p:cNvSpPr>
            <a:spLocks noGrp="1"/>
          </p:cNvSpPr>
          <p:nvPr>
            <p:ph type="dt" sz="half" idx="10"/>
          </p:nvPr>
        </p:nvSpPr>
        <p:spPr/>
        <p:txBody>
          <a:bodyPr/>
          <a:lstStyle/>
          <a:p>
            <a:fld id="{BAC69FFC-8D91-4539-92D4-0F4C5B76023B}" type="datetimeFigureOut">
              <a:rPr lang="en-US" smtClean="0"/>
              <a:t>4/16/2021</a:t>
            </a:fld>
            <a:endParaRPr lang="en-US"/>
          </a:p>
        </p:txBody>
      </p:sp>
      <p:sp>
        <p:nvSpPr>
          <p:cNvPr id="3" name="Footer Placeholder 2">
            <a:extLst>
              <a:ext uri="{FF2B5EF4-FFF2-40B4-BE49-F238E27FC236}">
                <a16:creationId xmlns:a16="http://schemas.microsoft.com/office/drawing/2014/main" id="{9F976959-98ED-4E3B-9E34-3CDA0D67332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6232FE-524F-4591-A236-4930D938CF69}"/>
              </a:ext>
            </a:extLst>
          </p:cNvPr>
          <p:cNvSpPr>
            <a:spLocks noGrp="1"/>
          </p:cNvSpPr>
          <p:nvPr>
            <p:ph type="sldNum" sz="quarter" idx="12"/>
          </p:nvPr>
        </p:nvSpPr>
        <p:spPr/>
        <p:txBody>
          <a:bodyPr/>
          <a:lstStyle/>
          <a:p>
            <a:fld id="{3502727E-50FF-45A7-99A5-519CF4295F25}" type="slidenum">
              <a:rPr lang="en-US" smtClean="0"/>
              <a:t>‹#›</a:t>
            </a:fld>
            <a:endParaRPr lang="en-US"/>
          </a:p>
        </p:txBody>
      </p:sp>
    </p:spTree>
    <p:extLst>
      <p:ext uri="{BB962C8B-B14F-4D97-AF65-F5344CB8AC3E}">
        <p14:creationId xmlns:p14="http://schemas.microsoft.com/office/powerpoint/2010/main" val="2745590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2FF15-3DC5-4607-95E8-E9A8DF0315B8}"/>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96D1B2-522F-4D1B-8D11-E51D64183D3C}"/>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D1DD01-29C0-4274-8416-DC8C13A2E320}"/>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9D07AF-3111-4734-8FC0-568A93F67F60}"/>
              </a:ext>
            </a:extLst>
          </p:cNvPr>
          <p:cNvSpPr>
            <a:spLocks noGrp="1"/>
          </p:cNvSpPr>
          <p:nvPr>
            <p:ph type="dt" sz="half" idx="10"/>
          </p:nvPr>
        </p:nvSpPr>
        <p:spPr/>
        <p:txBody>
          <a:bodyPr/>
          <a:lstStyle/>
          <a:p>
            <a:fld id="{BAC69FFC-8D91-4539-92D4-0F4C5B76023B}" type="datetimeFigureOut">
              <a:rPr lang="en-US" smtClean="0"/>
              <a:t>4/16/2021</a:t>
            </a:fld>
            <a:endParaRPr lang="en-US"/>
          </a:p>
        </p:txBody>
      </p:sp>
      <p:sp>
        <p:nvSpPr>
          <p:cNvPr id="6" name="Footer Placeholder 5">
            <a:extLst>
              <a:ext uri="{FF2B5EF4-FFF2-40B4-BE49-F238E27FC236}">
                <a16:creationId xmlns:a16="http://schemas.microsoft.com/office/drawing/2014/main" id="{640C324C-E79C-4D79-8340-5A85C3AAD5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2D7926-7092-4982-A8B9-818DB2D37D97}"/>
              </a:ext>
            </a:extLst>
          </p:cNvPr>
          <p:cNvSpPr>
            <a:spLocks noGrp="1"/>
          </p:cNvSpPr>
          <p:nvPr>
            <p:ph type="sldNum" sz="quarter" idx="12"/>
          </p:nvPr>
        </p:nvSpPr>
        <p:spPr/>
        <p:txBody>
          <a:bodyPr/>
          <a:lstStyle/>
          <a:p>
            <a:fld id="{3502727E-50FF-45A7-99A5-519CF4295F25}" type="slidenum">
              <a:rPr lang="en-US" smtClean="0"/>
              <a:t>‹#›</a:t>
            </a:fld>
            <a:endParaRPr lang="en-US"/>
          </a:p>
        </p:txBody>
      </p:sp>
    </p:spTree>
    <p:extLst>
      <p:ext uri="{BB962C8B-B14F-4D97-AF65-F5344CB8AC3E}">
        <p14:creationId xmlns:p14="http://schemas.microsoft.com/office/powerpoint/2010/main" val="249925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60BD5-B462-4B61-BD57-02D0EB42D644}"/>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E04DEDD-9F9E-4445-A6C7-8C20170731AE}"/>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F3C96F-7E8B-4257-A9C2-439A9F221BF6}"/>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E146BA-B6AE-419D-9B8E-88B72B6869F8}"/>
              </a:ext>
            </a:extLst>
          </p:cNvPr>
          <p:cNvSpPr>
            <a:spLocks noGrp="1"/>
          </p:cNvSpPr>
          <p:nvPr>
            <p:ph type="dt" sz="half" idx="10"/>
          </p:nvPr>
        </p:nvSpPr>
        <p:spPr/>
        <p:txBody>
          <a:bodyPr/>
          <a:lstStyle/>
          <a:p>
            <a:fld id="{BAC69FFC-8D91-4539-92D4-0F4C5B76023B}" type="datetimeFigureOut">
              <a:rPr lang="en-US" smtClean="0"/>
              <a:t>4/16/2021</a:t>
            </a:fld>
            <a:endParaRPr lang="en-US"/>
          </a:p>
        </p:txBody>
      </p:sp>
      <p:sp>
        <p:nvSpPr>
          <p:cNvPr id="6" name="Footer Placeholder 5">
            <a:extLst>
              <a:ext uri="{FF2B5EF4-FFF2-40B4-BE49-F238E27FC236}">
                <a16:creationId xmlns:a16="http://schemas.microsoft.com/office/drawing/2014/main" id="{25D29386-B3FD-417C-8DCC-D8BD3D03CE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96FAAC-9A99-40D4-989B-F26790689272}"/>
              </a:ext>
            </a:extLst>
          </p:cNvPr>
          <p:cNvSpPr>
            <a:spLocks noGrp="1"/>
          </p:cNvSpPr>
          <p:nvPr>
            <p:ph type="sldNum" sz="quarter" idx="12"/>
          </p:nvPr>
        </p:nvSpPr>
        <p:spPr/>
        <p:txBody>
          <a:bodyPr/>
          <a:lstStyle/>
          <a:p>
            <a:fld id="{3502727E-50FF-45A7-99A5-519CF4295F25}" type="slidenum">
              <a:rPr lang="en-US" smtClean="0"/>
              <a:t>‹#›</a:t>
            </a:fld>
            <a:endParaRPr lang="en-US"/>
          </a:p>
        </p:txBody>
      </p:sp>
    </p:spTree>
    <p:extLst>
      <p:ext uri="{BB962C8B-B14F-4D97-AF65-F5344CB8AC3E}">
        <p14:creationId xmlns:p14="http://schemas.microsoft.com/office/powerpoint/2010/main" val="1661632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7C1C45-5DDB-4816-86CD-8122E0FBD08B}"/>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52F508-2270-4291-8BC2-6396DBA1F58E}"/>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9FE9-2831-4A93-B626-016E76601829}"/>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BAC69FFC-8D91-4539-92D4-0F4C5B76023B}" type="datetimeFigureOut">
              <a:rPr lang="en-US" smtClean="0"/>
              <a:t>4/16/2021</a:t>
            </a:fld>
            <a:endParaRPr lang="en-US"/>
          </a:p>
        </p:txBody>
      </p:sp>
      <p:sp>
        <p:nvSpPr>
          <p:cNvPr id="5" name="Footer Placeholder 4">
            <a:extLst>
              <a:ext uri="{FF2B5EF4-FFF2-40B4-BE49-F238E27FC236}">
                <a16:creationId xmlns:a16="http://schemas.microsoft.com/office/drawing/2014/main" id="{4BE53D0A-2C3B-4E76-B4F3-31BE24F86DFE}"/>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74E2013-C786-4684-B024-41583E884800}"/>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3502727E-50FF-45A7-99A5-519CF4295F25}" type="slidenum">
              <a:rPr lang="en-US" smtClean="0"/>
              <a:t>‹#›</a:t>
            </a:fld>
            <a:endParaRPr lang="en-US"/>
          </a:p>
        </p:txBody>
      </p:sp>
    </p:spTree>
    <p:extLst>
      <p:ext uri="{BB962C8B-B14F-4D97-AF65-F5344CB8AC3E}">
        <p14:creationId xmlns:p14="http://schemas.microsoft.com/office/powerpoint/2010/main" val="318383870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a:blip r:embed="rId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r>
              <a:rPr lang="en-US"/>
              <a:t>Text1</a:t>
            </a:r>
          </a:p>
          <a:p>
            <a:pPr lvl="1"/>
            <a:r>
              <a:rPr lang="en-US"/>
              <a:t>Text 2</a:t>
            </a:r>
          </a:p>
          <a:p>
            <a:pPr lvl="2"/>
            <a:r>
              <a:rPr lang="en-US"/>
              <a:t>Text 3</a:t>
            </a:r>
          </a:p>
          <a:p>
            <a:pPr lvl="2"/>
            <a:endParaRPr/>
          </a:p>
        </p:txBody>
      </p:sp>
      <p:sp>
        <p:nvSpPr>
          <p:cNvPr id="8" name="Google Shape;8;p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b="1">
                <a:solidFill>
                  <a:schemeClr val="accent1"/>
                </a:solidFill>
                <a:latin typeface="Source Sans Pro"/>
                <a:ea typeface="Source Sans Pro"/>
                <a:cs typeface="Source Sans Pro"/>
                <a:sym typeface="Source Sans Pro"/>
              </a:defRPr>
            </a:lvl1pPr>
            <a:lvl2pPr lvl="1" algn="r">
              <a:buNone/>
              <a:defRPr sz="1300" b="1">
                <a:solidFill>
                  <a:schemeClr val="accent1"/>
                </a:solidFill>
                <a:latin typeface="Source Sans Pro"/>
                <a:ea typeface="Source Sans Pro"/>
                <a:cs typeface="Source Sans Pro"/>
                <a:sym typeface="Source Sans Pro"/>
              </a:defRPr>
            </a:lvl2pPr>
            <a:lvl3pPr lvl="2" algn="r">
              <a:buNone/>
              <a:defRPr sz="1300" b="1">
                <a:solidFill>
                  <a:schemeClr val="accent1"/>
                </a:solidFill>
                <a:latin typeface="Source Sans Pro"/>
                <a:ea typeface="Source Sans Pro"/>
                <a:cs typeface="Source Sans Pro"/>
                <a:sym typeface="Source Sans Pro"/>
              </a:defRPr>
            </a:lvl3pPr>
            <a:lvl4pPr lvl="3" algn="r">
              <a:buNone/>
              <a:defRPr sz="1300" b="1">
                <a:solidFill>
                  <a:schemeClr val="accent1"/>
                </a:solidFill>
                <a:latin typeface="Source Sans Pro"/>
                <a:ea typeface="Source Sans Pro"/>
                <a:cs typeface="Source Sans Pro"/>
                <a:sym typeface="Source Sans Pro"/>
              </a:defRPr>
            </a:lvl4pPr>
            <a:lvl5pPr lvl="4" algn="r">
              <a:buNone/>
              <a:defRPr sz="1300" b="1">
                <a:solidFill>
                  <a:schemeClr val="accent1"/>
                </a:solidFill>
                <a:latin typeface="Source Sans Pro"/>
                <a:ea typeface="Source Sans Pro"/>
                <a:cs typeface="Source Sans Pro"/>
                <a:sym typeface="Source Sans Pro"/>
              </a:defRPr>
            </a:lvl5pPr>
            <a:lvl6pPr lvl="5" algn="r">
              <a:buNone/>
              <a:defRPr sz="1300" b="1">
                <a:solidFill>
                  <a:schemeClr val="accent1"/>
                </a:solidFill>
                <a:latin typeface="Source Sans Pro"/>
                <a:ea typeface="Source Sans Pro"/>
                <a:cs typeface="Source Sans Pro"/>
                <a:sym typeface="Source Sans Pro"/>
              </a:defRPr>
            </a:lvl6pPr>
            <a:lvl7pPr lvl="6" algn="r">
              <a:buNone/>
              <a:defRPr sz="1300" b="1">
                <a:solidFill>
                  <a:schemeClr val="accent1"/>
                </a:solidFill>
                <a:latin typeface="Source Sans Pro"/>
                <a:ea typeface="Source Sans Pro"/>
                <a:cs typeface="Source Sans Pro"/>
                <a:sym typeface="Source Sans Pro"/>
              </a:defRPr>
            </a:lvl7pPr>
            <a:lvl8pPr lvl="7" algn="r">
              <a:buNone/>
              <a:defRPr sz="1300" b="1">
                <a:solidFill>
                  <a:schemeClr val="accent1"/>
                </a:solidFill>
                <a:latin typeface="Source Sans Pro"/>
                <a:ea typeface="Source Sans Pro"/>
                <a:cs typeface="Source Sans Pro"/>
                <a:sym typeface="Source Sans Pro"/>
              </a:defRPr>
            </a:lvl8pPr>
            <a:lvl9pPr lvl="8" algn="r">
              <a:buNone/>
              <a:defRPr sz="1300" b="1">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smtClean="0"/>
              <a:t>‹#›</a:t>
            </a:fld>
            <a:endParaRPr lang="en">
              <a:latin typeface="Roboto Slab"/>
              <a:ea typeface="Roboto Slab"/>
              <a:cs typeface="Roboto Slab"/>
              <a:sym typeface="Roboto Slab"/>
            </a:endParaRPr>
          </a:p>
        </p:txBody>
      </p:sp>
    </p:spTree>
    <p:extLst>
      <p:ext uri="{BB962C8B-B14F-4D97-AF65-F5344CB8AC3E}">
        <p14:creationId xmlns:p14="http://schemas.microsoft.com/office/powerpoint/2010/main" val="4049960851"/>
      </p:ext>
    </p:extLst>
  </p:cSld>
  <p:clrMap bg1="lt1" tx1="dk1" bg2="dk2" tx2="lt2" accent1="accent1" accent2="accent2" accent3="accent3" accent4="accent4" accent5="accent5" accent6="accent6" hlink="hlink" folHlink="folHlink"/>
  <p:sldLayoutIdLst>
    <p:sldLayoutId id="2147483672" r:id="rId1"/>
    <p:sldLayoutId id="2147483673" r:id="rId2"/>
    <p:sldLayoutId id="2147483687" r:id="rId3"/>
    <p:sldLayoutId id="2147483688" r:id="rId4"/>
  </p:sldLayoutIdLst>
  <p:transition>
    <p:fade thruBlk="1"/>
  </p:transition>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419100" marR="0" lvl="0" indent="-41910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L="739775" marR="0" lvl="1" indent="-38100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L="990600" marR="0" lvl="2" indent="0" algn="l" rtl="0" eaLnBrk="1" hangingPunct="1">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7C1C45-5DDB-4816-86CD-8122E0FBD08B}"/>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52F508-2270-4291-8BC2-6396DBA1F58E}"/>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9FE9-2831-4A93-B626-016E76601829}"/>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BAC69FFC-8D91-4539-92D4-0F4C5B76023B}" type="datetimeFigureOut">
              <a:rPr lang="en-US" smtClean="0"/>
              <a:t>4/16/2021</a:t>
            </a:fld>
            <a:endParaRPr lang="en-US"/>
          </a:p>
        </p:txBody>
      </p:sp>
      <p:sp>
        <p:nvSpPr>
          <p:cNvPr id="5" name="Footer Placeholder 4">
            <a:extLst>
              <a:ext uri="{FF2B5EF4-FFF2-40B4-BE49-F238E27FC236}">
                <a16:creationId xmlns:a16="http://schemas.microsoft.com/office/drawing/2014/main" id="{4BE53D0A-2C3B-4E76-B4F3-31BE24F86DFE}"/>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74E2013-C786-4684-B024-41583E884800}"/>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3502727E-50FF-45A7-99A5-519CF4295F25}" type="slidenum">
              <a:rPr lang="en-US" smtClean="0"/>
              <a:t>‹#›</a:t>
            </a:fld>
            <a:endParaRPr lang="en-US"/>
          </a:p>
        </p:txBody>
      </p:sp>
    </p:spTree>
    <p:extLst>
      <p:ext uri="{BB962C8B-B14F-4D97-AF65-F5344CB8AC3E}">
        <p14:creationId xmlns:p14="http://schemas.microsoft.com/office/powerpoint/2010/main" val="975296724"/>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8.emf"/></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DADB91-CE49-41E2-B1E6-00D62C1E47DF}"/>
              </a:ext>
            </a:extLst>
          </p:cNvPr>
          <p:cNvSpPr txBox="1"/>
          <p:nvPr/>
        </p:nvSpPr>
        <p:spPr>
          <a:xfrm>
            <a:off x="512927" y="1463399"/>
            <a:ext cx="8118144" cy="3323987"/>
          </a:xfrm>
          <a:prstGeom prst="rect">
            <a:avLst/>
          </a:prstGeom>
          <a:solidFill>
            <a:schemeClr val="bg1"/>
          </a:solidFill>
        </p:spPr>
        <p:txBody>
          <a:bodyPr wrap="square">
            <a:spAutoFit/>
          </a:bodyPr>
          <a:lstStyle/>
          <a:p>
            <a:r>
              <a:rPr lang="en-US" dirty="0">
                <a:latin typeface="Times New Roman" panose="02020603050405020304" pitchFamily="18" charset="0"/>
                <a:cs typeface="Times New Roman" panose="02020603050405020304" pitchFamily="18" charset="0"/>
              </a:rPr>
              <a:t>In image classification, sensitivity and specificity are metrics that are often inversely related. Achieving both high sensitivity and specificity is not always possible for a given neural network, and trade-off between them is not easily controllable. This project proposes “</a:t>
            </a:r>
            <a:r>
              <a:rPr lang="en-US" b="1" dirty="0" err="1">
                <a:latin typeface="Times New Roman" panose="02020603050405020304" pitchFamily="18" charset="0"/>
                <a:cs typeface="Times New Roman" panose="02020603050405020304" pitchFamily="18" charset="0"/>
              </a:rPr>
              <a:t>ThreshNet</a:t>
            </a:r>
            <a:r>
              <a:rPr lang="en-US"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 </a:t>
            </a:r>
            <a:r>
              <a:rPr lang="en-US" u="sng" dirty="0">
                <a:latin typeface="Times New Roman" panose="02020603050405020304" pitchFamily="18" charset="0"/>
                <a:cs typeface="Times New Roman" panose="02020603050405020304" pitchFamily="18" charset="0"/>
              </a:rPr>
              <a:t>novel method </a:t>
            </a:r>
            <a:r>
              <a:rPr lang="en-US" dirty="0">
                <a:latin typeface="Times New Roman" panose="02020603050405020304" pitchFamily="18" charset="0"/>
                <a:cs typeface="Times New Roman" panose="02020603050405020304" pitchFamily="18" charset="0"/>
              </a:rPr>
              <a:t>to address this dilemma. </a:t>
            </a:r>
          </a:p>
          <a:p>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ThreshNet</a:t>
            </a:r>
            <a:r>
              <a:rPr lang="en-US" dirty="0">
                <a:latin typeface="Times New Roman" panose="02020603050405020304" pitchFamily="18" charset="0"/>
                <a:cs typeface="Times New Roman" panose="02020603050405020304" pitchFamily="18" charset="0"/>
              </a:rPr>
              <a:t> is composed of an </a:t>
            </a:r>
            <a:r>
              <a:rPr lang="en-US" u="sng" dirty="0">
                <a:latin typeface="Times New Roman" panose="02020603050405020304" pitchFamily="18" charset="0"/>
                <a:cs typeface="Times New Roman" panose="02020603050405020304" pitchFamily="18" charset="0"/>
              </a:rPr>
              <a:t>ensemble</a:t>
            </a:r>
            <a:r>
              <a:rPr lang="en-US" dirty="0">
                <a:latin typeface="Times New Roman" panose="02020603050405020304" pitchFamily="18" charset="0"/>
                <a:cs typeface="Times New Roman" panose="02020603050405020304" pitchFamily="18" charset="0"/>
              </a:rPr>
              <a:t> of different neural networks. Many well-known networks were leveraged through transfer learning. With custom designed dense layers, network parameters were tuned to optimize performance and enhance diversity.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To yield the </a:t>
            </a:r>
            <a:r>
              <a:rPr lang="en-US" dirty="0" err="1">
                <a:latin typeface="Times New Roman" panose="02020603050405020304" pitchFamily="18" charset="0"/>
                <a:cs typeface="Times New Roman" panose="02020603050405020304" pitchFamily="18" charset="0"/>
              </a:rPr>
              <a:t>ThreshNet</a:t>
            </a:r>
            <a:r>
              <a:rPr lang="en-US" dirty="0">
                <a:latin typeface="Times New Roman" panose="02020603050405020304" pitchFamily="18" charset="0"/>
                <a:cs typeface="Times New Roman" panose="02020603050405020304" pitchFamily="18" charset="0"/>
              </a:rPr>
              <a:t> system’s decision, a threshold-based algorithm is proposed. Demonstrated with a brain tumor MRI dataset, </a:t>
            </a:r>
            <a:r>
              <a:rPr lang="en-US" dirty="0" err="1">
                <a:latin typeface="Times New Roman" panose="02020603050405020304" pitchFamily="18" charset="0"/>
                <a:cs typeface="Times New Roman" panose="02020603050405020304" pitchFamily="18" charset="0"/>
              </a:rPr>
              <a:t>ThreshNet</a:t>
            </a:r>
            <a:r>
              <a:rPr lang="en-US" dirty="0">
                <a:latin typeface="Times New Roman" panose="02020603050405020304" pitchFamily="18" charset="0"/>
                <a:cs typeface="Times New Roman" panose="02020603050405020304" pitchFamily="18" charset="0"/>
              </a:rPr>
              <a:t> systems </a:t>
            </a:r>
            <a:r>
              <a:rPr lang="en-US" u="sng" dirty="0">
                <a:latin typeface="Times New Roman" panose="02020603050405020304" pitchFamily="18" charset="0"/>
                <a:cs typeface="Times New Roman" panose="02020603050405020304" pitchFamily="18" charset="0"/>
              </a:rPr>
              <a:t>consistently outperform individual networks</a:t>
            </a:r>
            <a:r>
              <a:rPr lang="en-US" dirty="0">
                <a:latin typeface="Times New Roman" panose="02020603050405020304" pitchFamily="18" charset="0"/>
                <a:cs typeface="Times New Roman" panose="02020603050405020304" pitchFamily="18" charset="0"/>
              </a:rPr>
              <a:t>. </a:t>
            </a:r>
            <a:r>
              <a:rPr lang="en-US" u="sng" dirty="0">
                <a:latin typeface="Times New Roman" panose="02020603050405020304" pitchFamily="18" charset="0"/>
                <a:cs typeface="Times New Roman" panose="02020603050405020304" pitchFamily="18" charset="0"/>
              </a:rPr>
              <a:t>Specific sensitivity-specificity trade-off and optimization goals can conveniently be achieved </a:t>
            </a:r>
            <a:r>
              <a:rPr lang="en-US" dirty="0">
                <a:latin typeface="Times New Roman" panose="02020603050405020304" pitchFamily="18" charset="0"/>
                <a:cs typeface="Times New Roman" panose="02020603050405020304" pitchFamily="18" charset="0"/>
              </a:rPr>
              <a:t>by adjusting the threshold parameter. Performance variance among </a:t>
            </a:r>
            <a:r>
              <a:rPr lang="en-US" dirty="0" err="1">
                <a:latin typeface="Times New Roman" panose="02020603050405020304" pitchFamily="18" charset="0"/>
                <a:cs typeface="Times New Roman" panose="02020603050405020304" pitchFamily="18" charset="0"/>
              </a:rPr>
              <a:t>ThreshNet</a:t>
            </a:r>
            <a:r>
              <a:rPr lang="en-US" dirty="0">
                <a:latin typeface="Times New Roman" panose="02020603050405020304" pitchFamily="18" charset="0"/>
                <a:cs typeface="Times New Roman" panose="02020603050405020304" pitchFamily="18" charset="0"/>
              </a:rPr>
              <a:t> systems are smaller than those among individual networks.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To locate tumor(s) predicted by </a:t>
            </a:r>
            <a:r>
              <a:rPr lang="en-US" dirty="0" err="1">
                <a:latin typeface="Times New Roman" panose="02020603050405020304" pitchFamily="18" charset="0"/>
                <a:cs typeface="Times New Roman" panose="02020603050405020304" pitchFamily="18" charset="0"/>
              </a:rPr>
              <a:t>ThreshNet</a:t>
            </a:r>
            <a:r>
              <a:rPr lang="en-US" dirty="0">
                <a:latin typeface="Times New Roman" panose="02020603050405020304" pitchFamily="18" charset="0"/>
                <a:cs typeface="Times New Roman" panose="02020603050405020304" pitchFamily="18" charset="0"/>
              </a:rPr>
              <a:t>, a </a:t>
            </a:r>
            <a:r>
              <a:rPr lang="en-US" b="1" dirty="0" err="1">
                <a:latin typeface="Times New Roman" panose="02020603050405020304" pitchFamily="18" charset="0"/>
                <a:cs typeface="Times New Roman" panose="02020603050405020304" pitchFamily="18" charset="0"/>
              </a:rPr>
              <a:t>ResUNet</a:t>
            </a:r>
            <a:r>
              <a:rPr lang="en-US" b="1" dirty="0">
                <a:latin typeface="Times New Roman" panose="02020603050405020304" pitchFamily="18" charset="0"/>
                <a:cs typeface="Times New Roman" panose="02020603050405020304" pitchFamily="18" charset="0"/>
              </a:rPr>
              <a:t>-based</a:t>
            </a:r>
            <a:r>
              <a:rPr lang="en-US" dirty="0">
                <a:latin typeface="Times New Roman" panose="02020603050405020304" pitchFamily="18" charset="0"/>
                <a:cs typeface="Times New Roman" panose="02020603050405020304" pitchFamily="18" charset="0"/>
              </a:rPr>
              <a:t> image segmentation model was developed, achieving a Tversky index of 90.49%.</a:t>
            </a:r>
          </a:p>
        </p:txBody>
      </p:sp>
      <p:sp>
        <p:nvSpPr>
          <p:cNvPr id="7" name="TextBox 6">
            <a:extLst>
              <a:ext uri="{FF2B5EF4-FFF2-40B4-BE49-F238E27FC236}">
                <a16:creationId xmlns:a16="http://schemas.microsoft.com/office/drawing/2014/main" id="{E182E0AE-00D0-4E81-9FE7-9C926FF4D12C}"/>
              </a:ext>
            </a:extLst>
          </p:cNvPr>
          <p:cNvSpPr txBox="1"/>
          <p:nvPr/>
        </p:nvSpPr>
        <p:spPr>
          <a:xfrm>
            <a:off x="1402222" y="296592"/>
            <a:ext cx="6339555" cy="1015663"/>
          </a:xfrm>
          <a:prstGeom prst="rect">
            <a:avLst/>
          </a:prstGeom>
          <a:solidFill>
            <a:schemeClr val="bg1"/>
          </a:solidFill>
          <a:ln w="19050">
            <a:solidFill>
              <a:schemeClr val="accent1"/>
            </a:solidFill>
          </a:ln>
          <a:effectLst>
            <a:outerShdw blurRad="50800" dist="38100" dir="2700000" algn="tl" rotWithShape="0">
              <a:schemeClr val="bg1">
                <a:lumMod val="75000"/>
                <a:alpha val="40000"/>
              </a:schemeClr>
            </a:outerShdw>
            <a:softEdge rad="12700"/>
          </a:effectLst>
        </p:spPr>
        <p:txBody>
          <a:bodyPr wrap="square">
            <a:spAutoFit/>
          </a:bodyPr>
          <a:lstStyle/>
          <a:p>
            <a:pPr algn="ctr"/>
            <a:r>
              <a:rPr lang="en-US" sz="2000" dirty="0" err="1">
                <a:solidFill>
                  <a:srgbClr val="000000"/>
                </a:solidFill>
                <a:latin typeface="Times New Roman" panose="02020603050405020304" pitchFamily="18" charset="0"/>
                <a:ea typeface="DengXian" panose="02010600030101010101" pitchFamily="2" charset="-122"/>
                <a:cs typeface="Times New Roman" panose="02020603050405020304" pitchFamily="18" charset="0"/>
              </a:rPr>
              <a:t>ThreshNet</a:t>
            </a:r>
            <a:r>
              <a:rPr lang="en-US" sz="2000" dirty="0">
                <a:solidFill>
                  <a:srgbClr val="000000"/>
                </a:solidFill>
                <a:latin typeface="Times New Roman" panose="02020603050405020304" pitchFamily="18" charset="0"/>
                <a:ea typeface="DengXian" panose="02010600030101010101" pitchFamily="2" charset="-122"/>
                <a:cs typeface="Times New Roman" panose="02020603050405020304" pitchFamily="18" charset="0"/>
              </a:rPr>
              <a:t>: a novel machine learning technique to optimize sensitivity and specificity performance </a:t>
            </a:r>
          </a:p>
          <a:p>
            <a:pPr algn="ctr"/>
            <a:r>
              <a:rPr lang="en-US" sz="2000" dirty="0">
                <a:solidFill>
                  <a:srgbClr val="000000"/>
                </a:solidFill>
                <a:latin typeface="Times New Roman" panose="02020603050405020304" pitchFamily="18" charset="0"/>
                <a:ea typeface="DengXian" panose="02010600030101010101" pitchFamily="2" charset="-122"/>
                <a:cs typeface="Times New Roman" panose="02020603050405020304" pitchFamily="18" charset="0"/>
              </a:rPr>
              <a:t>(Shirley Xu)</a:t>
            </a:r>
            <a:endParaRPr lang="en-US" sz="2000" dirty="0"/>
          </a:p>
        </p:txBody>
      </p:sp>
    </p:spTree>
    <p:extLst>
      <p:ext uri="{BB962C8B-B14F-4D97-AF65-F5344CB8AC3E}">
        <p14:creationId xmlns:p14="http://schemas.microsoft.com/office/powerpoint/2010/main" val="3622845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2A9B79-75E2-411D-8A14-DC92EBDDAD92}"/>
              </a:ext>
            </a:extLst>
          </p:cNvPr>
          <p:cNvSpPr txBox="1"/>
          <p:nvPr/>
        </p:nvSpPr>
        <p:spPr>
          <a:xfrm>
            <a:off x="423464" y="1430016"/>
            <a:ext cx="4386402" cy="1631216"/>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Application in Project:</a:t>
            </a:r>
          </a:p>
          <a:p>
            <a:endParaRPr lang="en-US" sz="800" dirty="0">
              <a:latin typeface="Times New Roman" panose="02020603050405020304" pitchFamily="18" charset="0"/>
              <a:cs typeface="Times New Roman" panose="02020603050405020304" pitchFamily="18" charset="0"/>
            </a:endParaRPr>
          </a:p>
          <a:p>
            <a:endParaRPr lang="en-US" sz="800"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Areas that </a:t>
            </a:r>
            <a:r>
              <a:rPr lang="en-US" dirty="0" err="1">
                <a:latin typeface="Times New Roman" panose="02020603050405020304" pitchFamily="18" charset="0"/>
                <a:cs typeface="Times New Roman" panose="02020603050405020304" pitchFamily="18" charset="0"/>
              </a:rPr>
              <a:t>ResUNet’s</a:t>
            </a:r>
            <a:r>
              <a:rPr lang="en-US" dirty="0">
                <a:latin typeface="Times New Roman" panose="02020603050405020304" pitchFamily="18" charset="0"/>
                <a:cs typeface="Times New Roman" panose="02020603050405020304" pitchFamily="18" charset="0"/>
              </a:rPr>
              <a:t> prediction missed (false negative) were more heavily penalized than areas </a:t>
            </a:r>
            <a:r>
              <a:rPr lang="en-US" dirty="0" err="1">
                <a:latin typeface="Times New Roman" panose="02020603050405020304" pitchFamily="18" charset="0"/>
                <a:cs typeface="Times New Roman" panose="02020603050405020304" pitchFamily="18" charset="0"/>
              </a:rPr>
              <a:t>ResUNet’s</a:t>
            </a:r>
            <a:r>
              <a:rPr lang="en-US" dirty="0">
                <a:latin typeface="Times New Roman" panose="02020603050405020304" pitchFamily="18" charset="0"/>
                <a:cs typeface="Times New Roman" panose="02020603050405020304" pitchFamily="18" charset="0"/>
              </a:rPr>
              <a:t> prediction overmarked (false positive) </a:t>
            </a:r>
          </a:p>
        </p:txBody>
      </p:sp>
      <p:sp>
        <p:nvSpPr>
          <p:cNvPr id="5" name="TextBox 4">
            <a:extLst>
              <a:ext uri="{FF2B5EF4-FFF2-40B4-BE49-F238E27FC236}">
                <a16:creationId xmlns:a16="http://schemas.microsoft.com/office/drawing/2014/main" id="{78F16908-4120-4D57-92F1-DF403B6C09F6}"/>
              </a:ext>
            </a:extLst>
          </p:cNvPr>
          <p:cNvSpPr txBox="1"/>
          <p:nvPr/>
        </p:nvSpPr>
        <p:spPr>
          <a:xfrm>
            <a:off x="264263" y="191171"/>
            <a:ext cx="8456665" cy="553998"/>
          </a:xfrm>
          <a:prstGeom prst="rect">
            <a:avLst/>
          </a:prstGeom>
          <a:noFill/>
        </p:spPr>
        <p:txBody>
          <a:bodyPr wrap="square" rtlCol="0">
            <a:spAutoFit/>
          </a:bodyPr>
          <a:lstStyle/>
          <a:p>
            <a:r>
              <a:rPr lang="en-US" sz="3000" dirty="0">
                <a:latin typeface="Times New Roman" panose="02020603050405020304" pitchFamily="18" charset="0"/>
                <a:cs typeface="Times New Roman" panose="02020603050405020304" pitchFamily="18" charset="0"/>
              </a:rPr>
              <a:t>Results: </a:t>
            </a:r>
            <a:r>
              <a:rPr lang="en-US" sz="3000" dirty="0" err="1">
                <a:latin typeface="Times New Roman" panose="02020603050405020304" pitchFamily="18" charset="0"/>
                <a:cs typeface="Times New Roman" panose="02020603050405020304" pitchFamily="18" charset="0"/>
              </a:rPr>
              <a:t>ResUNet</a:t>
            </a:r>
            <a:r>
              <a:rPr lang="en-US" sz="3000" dirty="0">
                <a:latin typeface="Times New Roman" panose="02020603050405020304" pitchFamily="18" charset="0"/>
                <a:cs typeface="Times New Roman" panose="02020603050405020304" pitchFamily="18" charset="0"/>
              </a:rPr>
              <a:t> Brain Tumor Image Segmentation</a:t>
            </a:r>
          </a:p>
        </p:txBody>
      </p:sp>
      <p:sp>
        <p:nvSpPr>
          <p:cNvPr id="6" name="TextBox 5">
            <a:extLst>
              <a:ext uri="{FF2B5EF4-FFF2-40B4-BE49-F238E27FC236}">
                <a16:creationId xmlns:a16="http://schemas.microsoft.com/office/drawing/2014/main" id="{F706E9A1-4FB6-47DE-862A-3E4D5FBE7065}"/>
              </a:ext>
            </a:extLst>
          </p:cNvPr>
          <p:cNvSpPr txBox="1"/>
          <p:nvPr/>
        </p:nvSpPr>
        <p:spPr>
          <a:xfrm>
            <a:off x="5000149" y="715002"/>
            <a:ext cx="3879588" cy="307777"/>
          </a:xfrm>
          <a:prstGeom prst="rect">
            <a:avLst/>
          </a:prstGeom>
          <a:noFill/>
        </p:spPr>
        <p:txBody>
          <a:bodyPr wrap="none" rtlCol="0">
            <a:spAutoFit/>
          </a:bodyPr>
          <a:lstStyle/>
          <a:p>
            <a:r>
              <a:rPr lang="en-US" dirty="0" err="1">
                <a:latin typeface="Times New Roman" panose="02020603050405020304" pitchFamily="18" charset="0"/>
                <a:cs typeface="Times New Roman" panose="02020603050405020304" pitchFamily="18" charset="0"/>
              </a:rPr>
              <a:t>ResUNet</a:t>
            </a:r>
            <a:r>
              <a:rPr lang="en-US" dirty="0">
                <a:latin typeface="Times New Roman" panose="02020603050405020304" pitchFamily="18" charset="0"/>
                <a:cs typeface="Times New Roman" panose="02020603050405020304" pitchFamily="18" charset="0"/>
              </a:rPr>
              <a:t> Results: Segmentation Tversky = </a:t>
            </a:r>
            <a:r>
              <a:rPr lang="en-US" b="1" dirty="0">
                <a:latin typeface="Times New Roman" panose="02020603050405020304" pitchFamily="18" charset="0"/>
                <a:cs typeface="Times New Roman" panose="02020603050405020304" pitchFamily="18" charset="0"/>
              </a:rPr>
              <a:t>90.49%</a:t>
            </a:r>
          </a:p>
        </p:txBody>
      </p:sp>
      <p:pic>
        <p:nvPicPr>
          <p:cNvPr id="7" name="Picture 2">
            <a:extLst>
              <a:ext uri="{FF2B5EF4-FFF2-40B4-BE49-F238E27FC236}">
                <a16:creationId xmlns:a16="http://schemas.microsoft.com/office/drawing/2014/main" id="{D1A92D13-EC4A-4A88-853F-28DB21CFC9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9" t="26536" r="-3383" b="26602"/>
          <a:stretch/>
        </p:blipFill>
        <p:spPr bwMode="auto">
          <a:xfrm>
            <a:off x="5344370" y="1140378"/>
            <a:ext cx="3207175" cy="376619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008ACC7-91B0-4D07-BD78-14E5B20448F7}"/>
              </a:ext>
            </a:extLst>
          </p:cNvPr>
          <p:cNvSpPr txBox="1"/>
          <p:nvPr/>
        </p:nvSpPr>
        <p:spPr>
          <a:xfrm>
            <a:off x="5016179" y="965614"/>
            <a:ext cx="3863558" cy="246221"/>
          </a:xfrm>
          <a:prstGeom prst="rect">
            <a:avLst/>
          </a:prstGeom>
          <a:noFill/>
        </p:spPr>
        <p:txBody>
          <a:bodyPr wrap="none" rtlCol="0">
            <a:spAutoFit/>
          </a:bodyPr>
          <a:lstStyle/>
          <a:p>
            <a:r>
              <a:rPr lang="en-US" sz="900" dirty="0"/>
              <a:t>    </a:t>
            </a:r>
            <a:r>
              <a:rPr lang="en-US" sz="1000" dirty="0">
                <a:latin typeface="Times New Roman" panose="02020603050405020304" pitchFamily="18" charset="0"/>
                <a:cs typeface="Times New Roman" panose="02020603050405020304" pitchFamily="18" charset="0"/>
              </a:rPr>
              <a:t>MRI Image      |    Labelled Mask  |    </a:t>
            </a:r>
            <a:r>
              <a:rPr lang="en-US" sz="1000" dirty="0" err="1">
                <a:latin typeface="Times New Roman" panose="02020603050405020304" pitchFamily="18" charset="0"/>
                <a:cs typeface="Times New Roman" panose="02020603050405020304" pitchFamily="18" charset="0"/>
              </a:rPr>
              <a:t>ResUNet</a:t>
            </a:r>
            <a:r>
              <a:rPr lang="en-US" sz="1000" dirty="0">
                <a:latin typeface="Times New Roman" panose="02020603050405020304" pitchFamily="18" charset="0"/>
                <a:cs typeface="Times New Roman" panose="02020603050405020304" pitchFamily="18" charset="0"/>
              </a:rPr>
              <a:t>  |  Predicted Overlay</a:t>
            </a:r>
            <a:endParaRPr lang="en-US" sz="900" dirty="0"/>
          </a:p>
        </p:txBody>
      </p:sp>
      <p:pic>
        <p:nvPicPr>
          <p:cNvPr id="9" name="Picture 2">
            <a:extLst>
              <a:ext uri="{FF2B5EF4-FFF2-40B4-BE49-F238E27FC236}">
                <a16:creationId xmlns:a16="http://schemas.microsoft.com/office/drawing/2014/main" id="{783E93E3-AAEE-44D4-92E7-62BA872846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676" y="3369008"/>
            <a:ext cx="3324461" cy="1537563"/>
          </a:xfrm>
          <a:prstGeom prst="rect">
            <a:avLst/>
          </a:prstGeom>
          <a:noFill/>
          <a:extLst>
            <a:ext uri="{909E8E84-426E-40DD-AFC4-6F175D3DCCD1}">
              <a14:hiddenFill xmlns:a14="http://schemas.microsoft.com/office/drawing/2010/main">
                <a:solidFill>
                  <a:srgbClr val="FFFFFF"/>
                </a:solidFill>
              </a14:hiddenFill>
            </a:ext>
          </a:extLst>
        </p:spPr>
      </p:pic>
      <p:sp>
        <p:nvSpPr>
          <p:cNvPr id="10" name="AutoShape 4" descr="S(X, Y) = \frac{| X \cap Y |}{| X \cap Y | + \alpha | X - Y | + \beta | Y - X |} ">
            <a:extLst>
              <a:ext uri="{FF2B5EF4-FFF2-40B4-BE49-F238E27FC236}">
                <a16:creationId xmlns:a16="http://schemas.microsoft.com/office/drawing/2014/main" id="{92CEF675-B2FC-400C-B576-8A87F0DBC115}"/>
              </a:ext>
            </a:extLst>
          </p:cNvPr>
          <p:cNvSpPr>
            <a:spLocks noChangeAspect="1" noChangeArrowheads="1"/>
          </p:cNvSpPr>
          <p:nvPr/>
        </p:nvSpPr>
        <p:spPr bwMode="auto">
          <a:xfrm>
            <a:off x="4481497" y="2056897"/>
            <a:ext cx="732503" cy="73250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6" descr="S(X, Y) = \frac{| X \cap Y |}{| X \cap Y | + \alpha | X - Y | + \beta | Y - X |} ">
            <a:extLst>
              <a:ext uri="{FF2B5EF4-FFF2-40B4-BE49-F238E27FC236}">
                <a16:creationId xmlns:a16="http://schemas.microsoft.com/office/drawing/2014/main" id="{5FC0B439-6EB1-401C-94A9-EE28916A11C5}"/>
              </a:ext>
            </a:extLst>
          </p:cNvPr>
          <p:cNvSpPr>
            <a:spLocks noChangeAspect="1" noChangeArrowheads="1"/>
          </p:cNvSpPr>
          <p:nvPr/>
        </p:nvSpPr>
        <p:spPr bwMode="auto">
          <a:xfrm>
            <a:off x="4481498" y="2484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449B54C-3F27-4D93-BEA9-22AC314D86F4}"/>
                  </a:ext>
                </a:extLst>
              </p:cNvPr>
              <p:cNvSpPr txBox="1"/>
              <p:nvPr/>
            </p:nvSpPr>
            <p:spPr>
              <a:xfrm>
                <a:off x="1330781" y="1430016"/>
                <a:ext cx="2203232" cy="346057"/>
              </a:xfrm>
              <a:prstGeom prst="rect">
                <a:avLst/>
              </a:prstGeom>
              <a:noFill/>
            </p:spPr>
            <p:txBody>
              <a:bodyPr wrap="none" lIns="0" tIns="0" rIns="0" bIns="0" rtlCol="0">
                <a:spAutoFit/>
              </a:bodyPr>
              <a:lstStyle/>
              <a:p>
                <a:r>
                  <a:rPr lang="en-US" b="0" dirty="0">
                    <a:ea typeface="Cambria Math" panose="02040503050406030204" pitchFamily="18" charset="0"/>
                  </a:rPr>
                  <a:t>(</a:t>
                </a:r>
                <a14:m>
                  <m:oMath xmlns:m="http://schemas.openxmlformats.org/officeDocument/2006/math">
                    <m:r>
                      <a:rPr lang="en-US" i="1">
                        <a:latin typeface="Cambria Math" panose="02040503050406030204" pitchFamily="18" charset="0"/>
                      </a:rPr>
                      <m:t>𝑋</m:t>
                    </m:r>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𝑌</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d>
                          <m:dPr>
                            <m:begChr m:val="|"/>
                            <m:endChr m:val="|"/>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𝑌</m:t>
                            </m:r>
                          </m:e>
                        </m:d>
                      </m:num>
                      <m:den>
                        <m:d>
                          <m:dPr>
                            <m:begChr m:val="|"/>
                            <m:endChr m:val="|"/>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𝑌</m:t>
                            </m:r>
                          </m:e>
                        </m:d>
                        <m:r>
                          <a:rPr lang="en-US"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α</m:t>
                        </m:r>
                        <m:d>
                          <m:dPr>
                            <m:begChr m:val="|"/>
                            <m:endChr m:val="|"/>
                            <m:ctrlPr>
                              <a:rPr lang="en-US" i="1">
                                <a:latin typeface="Cambria Math" panose="02040503050406030204" pitchFamily="18" charset="0"/>
                              </a:rPr>
                            </m:ctrlPr>
                          </m:dPr>
                          <m:e>
                            <m:r>
                              <a:rPr lang="en-US" i="1">
                                <a:latin typeface="Cambria Math" panose="02040503050406030204" pitchFamily="18" charset="0"/>
                              </a:rPr>
                              <m:t>𝑋</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𝑌</m:t>
                            </m:r>
                          </m:e>
                        </m:d>
                        <m:r>
                          <a:rPr lang="en-US"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β</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𝑋</m:t>
                            </m:r>
                          </m:e>
                        </m:d>
                      </m:den>
                    </m:f>
                    <m:r>
                      <a:rPr lang="en-US" b="0" i="1" smtClean="0">
                        <a:latin typeface="Cambria Math" panose="02040503050406030204" pitchFamily="18" charset="0"/>
                      </a:rPr>
                      <m:t>  </m:t>
                    </m:r>
                  </m:oMath>
                </a14:m>
                <a:endParaRPr lang="en-US" dirty="0"/>
              </a:p>
            </p:txBody>
          </p:sp>
        </mc:Choice>
        <mc:Fallback xmlns="">
          <p:sp>
            <p:nvSpPr>
              <p:cNvPr id="12" name="TextBox 11">
                <a:extLst>
                  <a:ext uri="{FF2B5EF4-FFF2-40B4-BE49-F238E27FC236}">
                    <a16:creationId xmlns:a16="http://schemas.microsoft.com/office/drawing/2014/main" id="{C449B54C-3F27-4D93-BEA9-22AC314D86F4}"/>
                  </a:ext>
                </a:extLst>
              </p:cNvPr>
              <p:cNvSpPr txBox="1">
                <a:spLocks noRot="1" noChangeAspect="1" noMove="1" noResize="1" noEditPoints="1" noAdjustHandles="1" noChangeArrowheads="1" noChangeShapeType="1" noTextEdit="1"/>
              </p:cNvSpPr>
              <p:nvPr/>
            </p:nvSpPr>
            <p:spPr>
              <a:xfrm>
                <a:off x="1330781" y="1430016"/>
                <a:ext cx="2203232" cy="346057"/>
              </a:xfrm>
              <a:prstGeom prst="rect">
                <a:avLst/>
              </a:prstGeom>
              <a:blipFill>
                <a:blip r:embed="rId4"/>
                <a:stretch>
                  <a:fillRect l="-4972" t="-1786" b="-17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54D797E-F3C8-4168-A1F6-74B9CFB103FC}"/>
                  </a:ext>
                </a:extLst>
              </p:cNvPr>
              <p:cNvSpPr txBox="1"/>
              <p:nvPr/>
            </p:nvSpPr>
            <p:spPr>
              <a:xfrm>
                <a:off x="1917658" y="2083849"/>
                <a:ext cx="1268745" cy="215444"/>
              </a:xfrm>
              <a:prstGeom prst="rect">
                <a:avLst/>
              </a:prstGeom>
              <a:noFill/>
            </p:spPr>
            <p:txBody>
              <a:bodyPr wrap="none" lIns="0" tIns="0" rIns="0" bIns="0" rtlCol="0">
                <a:spAutoFit/>
              </a:bodyPr>
              <a:lstStyle/>
              <a:p>
                <a14:m>
                  <m:oMath xmlns:m="http://schemas.openxmlformats.org/officeDocument/2006/math">
                    <m:r>
                      <m:rPr>
                        <m:sty m:val="p"/>
                      </m:rPr>
                      <a:rPr lang="el-GR" i="1">
                        <a:latin typeface="Cambria Math" panose="02040503050406030204" pitchFamily="18" charset="0"/>
                        <a:ea typeface="Cambria Math" panose="02040503050406030204" pitchFamily="18" charset="0"/>
                      </a:rPr>
                      <m:t>α</m:t>
                    </m:r>
                    <m:r>
                      <a:rPr lang="el-GR" i="1">
                        <a:latin typeface="Cambria Math" panose="02040503050406030204" pitchFamily="18" charset="0"/>
                        <a:ea typeface="Cambria Math" panose="02040503050406030204" pitchFamily="18" charset="0"/>
                      </a:rPr>
                      <m:t> =0.7,</m:t>
                    </m:r>
                  </m:oMath>
                </a14:m>
                <a:r>
                  <a:rPr lang="en-US" dirty="0"/>
                  <a:t> </a:t>
                </a:r>
                <a14:m>
                  <m:oMath xmlns:m="http://schemas.openxmlformats.org/officeDocument/2006/math">
                    <m:r>
                      <m:rPr>
                        <m:sty m:val="p"/>
                      </m:rPr>
                      <a:rPr lang="el-GR" b="0" i="1" dirty="0" smtClean="0">
                        <a:latin typeface="Cambria Math" panose="02040503050406030204" pitchFamily="18" charset="0"/>
                      </a:rPr>
                      <m:t>β</m:t>
                    </m:r>
                    <m:r>
                      <a:rPr lang="en-US" b="0" i="1" dirty="0" smtClean="0">
                        <a:latin typeface="Cambria Math" panose="02040503050406030204" pitchFamily="18" charset="0"/>
                      </a:rPr>
                      <m:t>=0.3</m:t>
                    </m:r>
                  </m:oMath>
                </a14:m>
                <a:endParaRPr lang="en-US" dirty="0"/>
              </a:p>
            </p:txBody>
          </p:sp>
        </mc:Choice>
        <mc:Fallback xmlns="">
          <p:sp>
            <p:nvSpPr>
              <p:cNvPr id="13" name="TextBox 12">
                <a:extLst>
                  <a:ext uri="{FF2B5EF4-FFF2-40B4-BE49-F238E27FC236}">
                    <a16:creationId xmlns:a16="http://schemas.microsoft.com/office/drawing/2014/main" id="{154D797E-F3C8-4168-A1F6-74B9CFB103FC}"/>
                  </a:ext>
                </a:extLst>
              </p:cNvPr>
              <p:cNvSpPr txBox="1">
                <a:spLocks noRot="1" noChangeAspect="1" noMove="1" noResize="1" noEditPoints="1" noAdjustHandles="1" noChangeArrowheads="1" noChangeShapeType="1" noTextEdit="1"/>
              </p:cNvSpPr>
              <p:nvPr/>
            </p:nvSpPr>
            <p:spPr>
              <a:xfrm>
                <a:off x="1917658" y="2083849"/>
                <a:ext cx="1268745" cy="215444"/>
              </a:xfrm>
              <a:prstGeom prst="rect">
                <a:avLst/>
              </a:prstGeom>
              <a:blipFill>
                <a:blip r:embed="rId5"/>
                <a:stretch>
                  <a:fillRect l="-3846" r="-3846" b="-34286"/>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855FE878-49E2-42F4-900C-DB2B1E8A8ED2}"/>
              </a:ext>
            </a:extLst>
          </p:cNvPr>
          <p:cNvSpPr txBox="1"/>
          <p:nvPr/>
        </p:nvSpPr>
        <p:spPr>
          <a:xfrm>
            <a:off x="423464" y="727912"/>
            <a:ext cx="4496889" cy="738664"/>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Tversky:</a:t>
            </a:r>
            <a:r>
              <a:rPr lang="en-US" dirty="0">
                <a:latin typeface="Times New Roman" panose="02020603050405020304" pitchFamily="18" charset="0"/>
                <a:cs typeface="Times New Roman" panose="02020603050405020304" pitchFamily="18" charset="0"/>
              </a:rPr>
              <a:t> a measure of similarity between the labelled mask’s pixels and the predicted mask’s pixels through the following formula</a:t>
            </a:r>
            <a:r>
              <a:rPr lang="en-US">
                <a:latin typeface="Times New Roman" panose="02020603050405020304" pitchFamily="18" charset="0"/>
                <a:cs typeface="Times New Roman" panose="02020603050405020304" pitchFamily="18" charset="0"/>
              </a:rPr>
              <a:t> (X = labelled , Y = prediction):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2638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DDA3CA-7200-42B7-8B74-E664DEBC600A}"/>
              </a:ext>
            </a:extLst>
          </p:cNvPr>
          <p:cNvSpPr txBox="1"/>
          <p:nvPr/>
        </p:nvSpPr>
        <p:spPr>
          <a:xfrm>
            <a:off x="399074" y="587016"/>
            <a:ext cx="8345852" cy="2562240"/>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Proposed </a:t>
            </a:r>
            <a:r>
              <a:rPr lang="en-US" dirty="0" err="1">
                <a:latin typeface="Times New Roman" panose="02020603050405020304" pitchFamily="18" charset="0"/>
                <a:cs typeface="Times New Roman" panose="02020603050405020304" pitchFamily="18" charset="0"/>
              </a:rPr>
              <a:t>ThreshNet</a:t>
            </a:r>
            <a:r>
              <a:rPr lang="en-US" dirty="0">
                <a:latin typeface="Times New Roman" panose="02020603050405020304" pitchFamily="18" charset="0"/>
                <a:cs typeface="Times New Roman" panose="02020603050405020304" pitchFamily="18" charset="0"/>
              </a:rPr>
              <a:t> system generally performs better than individual member networks in particular performance metrics and/or across all performance metrics </a:t>
            </a:r>
          </a:p>
          <a:p>
            <a:pPr marL="285750" indent="-285750">
              <a:buFont typeface="Arial" panose="020B0604020202020204" pitchFamily="34" charset="0"/>
              <a:buChar char="•"/>
            </a:pPr>
            <a:r>
              <a:rPr lang="en-US" dirty="0" err="1">
                <a:latin typeface="Times New Roman" panose="02020603050405020304" pitchFamily="18" charset="0"/>
                <a:ea typeface="DengXian"/>
                <a:cs typeface="Times New Roman" panose="02020603050405020304" pitchFamily="18" charset="0"/>
              </a:rPr>
              <a:t>ThreshNet</a:t>
            </a:r>
            <a:r>
              <a:rPr lang="en-US" dirty="0">
                <a:latin typeface="Times New Roman" panose="02020603050405020304" pitchFamily="18" charset="0"/>
                <a:ea typeface="DengXian" panose="02010600030101010101" pitchFamily="2" charset="-122"/>
                <a:cs typeface="Times New Roman" panose="02020603050405020304" pitchFamily="18" charset="0"/>
              </a:rPr>
              <a:t> provided convenient means to achieve specific performance and trade-off goals between sensitivity and specificity through adjusting the </a:t>
            </a:r>
            <a:r>
              <a:rPr lang="en-US" dirty="0" err="1">
                <a:latin typeface="Times New Roman" panose="02020603050405020304" pitchFamily="18" charset="0"/>
                <a:ea typeface="DengXian" panose="02010600030101010101" pitchFamily="2" charset="-122"/>
                <a:cs typeface="Times New Roman" panose="02020603050405020304" pitchFamily="18" charset="0"/>
              </a:rPr>
              <a:t>ThreshNet</a:t>
            </a:r>
            <a:r>
              <a:rPr lang="en-US" dirty="0">
                <a:latin typeface="Times New Roman" panose="02020603050405020304" pitchFamily="18" charset="0"/>
                <a:ea typeface="DengXian" panose="02010600030101010101" pitchFamily="2" charset="-122"/>
                <a:cs typeface="Times New Roman" panose="02020603050405020304" pitchFamily="18" charset="0"/>
              </a:rPr>
              <a:t> parameter</a:t>
            </a:r>
          </a:p>
          <a:p>
            <a:pPr marL="285750" indent="-285750">
              <a:buFont typeface="Arial" panose="020B0604020202020204" pitchFamily="34" charset="0"/>
              <a:buChar char="•"/>
            </a:pPr>
            <a:endParaRPr lang="en-US" dirty="0">
              <a:latin typeface="Times New Roman" panose="02020603050405020304" pitchFamily="18" charset="0"/>
              <a:ea typeface="DengXian" panose="02010600030101010101" pitchFamily="2" charset="-122"/>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ea typeface="DengXian" panose="02010600030101010101" pitchFamily="2" charset="-122"/>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05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6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3F4DB26-53D3-444A-A7ED-A79761157A4B}"/>
              </a:ext>
            </a:extLst>
          </p:cNvPr>
          <p:cNvSpPr txBox="1"/>
          <p:nvPr/>
        </p:nvSpPr>
        <p:spPr>
          <a:xfrm>
            <a:off x="301771" y="107521"/>
            <a:ext cx="1938351" cy="553998"/>
          </a:xfrm>
          <a:prstGeom prst="rect">
            <a:avLst/>
          </a:prstGeom>
          <a:noFill/>
        </p:spPr>
        <p:txBody>
          <a:bodyPr wrap="none" rtlCol="0">
            <a:spAutoFit/>
          </a:bodyPr>
          <a:lstStyle/>
          <a:p>
            <a:r>
              <a:rPr lang="en-US" sz="3000" dirty="0">
                <a:latin typeface="Times New Roman" panose="02020603050405020304" pitchFamily="18" charset="0"/>
                <a:cs typeface="Times New Roman" panose="02020603050405020304" pitchFamily="18" charset="0"/>
              </a:rPr>
              <a:t>Conclusion</a:t>
            </a:r>
          </a:p>
        </p:txBody>
      </p:sp>
      <p:graphicFrame>
        <p:nvGraphicFramePr>
          <p:cNvPr id="4" name="Table 6">
            <a:extLst>
              <a:ext uri="{FF2B5EF4-FFF2-40B4-BE49-F238E27FC236}">
                <a16:creationId xmlns:a16="http://schemas.microsoft.com/office/drawing/2014/main" id="{AEDCDFCD-8A82-4AB7-9E46-E778670EE98B}"/>
              </a:ext>
            </a:extLst>
          </p:cNvPr>
          <p:cNvGraphicFramePr>
            <a:graphicFrameLocks noGrp="1"/>
          </p:cNvGraphicFramePr>
          <p:nvPr>
            <p:extLst>
              <p:ext uri="{D42A27DB-BD31-4B8C-83A1-F6EECF244321}">
                <p14:modId xmlns:p14="http://schemas.microsoft.com/office/powerpoint/2010/main" val="1253426735"/>
              </p:ext>
            </p:extLst>
          </p:nvPr>
        </p:nvGraphicFramePr>
        <p:xfrm>
          <a:off x="843461" y="1573487"/>
          <a:ext cx="4232564" cy="944880"/>
        </p:xfrm>
        <a:graphic>
          <a:graphicData uri="http://schemas.openxmlformats.org/drawingml/2006/table">
            <a:tbl>
              <a:tblPr firstRow="1" bandRow="1">
                <a:tableStyleId>{5C22544A-7EE6-4342-B048-85BDC9FD1C3A}</a:tableStyleId>
              </a:tblPr>
              <a:tblGrid>
                <a:gridCol w="2576431">
                  <a:extLst>
                    <a:ext uri="{9D8B030D-6E8A-4147-A177-3AD203B41FA5}">
                      <a16:colId xmlns:a16="http://schemas.microsoft.com/office/drawing/2014/main" val="3242242251"/>
                    </a:ext>
                  </a:extLst>
                </a:gridCol>
                <a:gridCol w="1656133">
                  <a:extLst>
                    <a:ext uri="{9D8B030D-6E8A-4147-A177-3AD203B41FA5}">
                      <a16:colId xmlns:a16="http://schemas.microsoft.com/office/drawing/2014/main" val="47037170"/>
                    </a:ext>
                  </a:extLst>
                </a:gridCol>
              </a:tblGrid>
              <a:tr h="206934">
                <a:tc>
                  <a:txBody>
                    <a:bodyPr/>
                    <a:lstStyle/>
                    <a:p>
                      <a:pPr algn="ctr"/>
                      <a:r>
                        <a:rPr lang="en-US" sz="1100" dirty="0">
                          <a:latin typeface="Times New Roman" panose="02020603050405020304" pitchFamily="18" charset="0"/>
                          <a:cs typeface="Times New Roman" panose="02020603050405020304" pitchFamily="18" charset="0"/>
                        </a:rPr>
                        <a:t>Optimization goals</a:t>
                      </a:r>
                    </a:p>
                  </a:txBody>
                  <a:tcPr marL="68580" marR="68580" marT="34290" marB="34290"/>
                </a:tc>
                <a:tc>
                  <a:txBody>
                    <a:bodyPr/>
                    <a:lstStyle/>
                    <a:p>
                      <a:pPr algn="ctr"/>
                      <a:r>
                        <a:rPr lang="en-US" sz="1100">
                          <a:latin typeface="Times New Roman" panose="02020603050405020304" pitchFamily="18" charset="0"/>
                          <a:cs typeface="Times New Roman" panose="02020603050405020304" pitchFamily="18" charset="0"/>
                        </a:rPr>
                        <a:t>ThreshNet configuration</a:t>
                      </a:r>
                    </a:p>
                  </a:txBody>
                  <a:tcPr marL="68580" marR="68580" marT="34290" marB="34290"/>
                </a:tc>
                <a:extLst>
                  <a:ext uri="{0D108BD9-81ED-4DB2-BD59-A6C34878D82A}">
                    <a16:rowId xmlns:a16="http://schemas.microsoft.com/office/drawing/2014/main" val="2855263075"/>
                  </a:ext>
                </a:extLst>
              </a:tr>
              <a:tr h="206934">
                <a:tc>
                  <a:txBody>
                    <a:bodyPr/>
                    <a:lstStyle/>
                    <a:p>
                      <a:pPr algn="ctr"/>
                      <a:r>
                        <a:rPr lang="en-US" sz="1100" dirty="0">
                          <a:latin typeface="Times New Roman" panose="02020603050405020304" pitchFamily="18" charset="0"/>
                          <a:cs typeface="Times New Roman" panose="02020603050405020304" pitchFamily="18" charset="0"/>
                        </a:rPr>
                        <a:t>High sensitivity</a:t>
                      </a:r>
                    </a:p>
                  </a:txBody>
                  <a:tcPr marL="68580" marR="68580" marT="34290" marB="34290"/>
                </a:tc>
                <a:tc>
                  <a:txBody>
                    <a:bodyPr/>
                    <a:lstStyle/>
                    <a:p>
                      <a:pPr algn="ctr"/>
                      <a:r>
                        <a:rPr lang="en-US" sz="1100" dirty="0">
                          <a:latin typeface="Times New Roman" panose="02020603050405020304" pitchFamily="18" charset="0"/>
                          <a:cs typeface="Times New Roman" panose="02020603050405020304" pitchFamily="18" charset="0"/>
                        </a:rPr>
                        <a:t>Low</a:t>
                      </a:r>
                    </a:p>
                  </a:txBody>
                  <a:tcPr marL="68580" marR="68580" marT="34290" marB="34290"/>
                </a:tc>
                <a:extLst>
                  <a:ext uri="{0D108BD9-81ED-4DB2-BD59-A6C34878D82A}">
                    <a16:rowId xmlns:a16="http://schemas.microsoft.com/office/drawing/2014/main" val="117961053"/>
                  </a:ext>
                </a:extLst>
              </a:tr>
              <a:tr h="20693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dirty="0">
                          <a:latin typeface="Times New Roman" panose="02020603050405020304" pitchFamily="18" charset="0"/>
                          <a:cs typeface="Times New Roman" panose="02020603050405020304" pitchFamily="18" charset="0"/>
                        </a:rPr>
                        <a:t>High specificity </a:t>
                      </a:r>
                    </a:p>
                  </a:txBody>
                  <a:tcPr marL="68580" marR="68580" marT="34290" marB="34290"/>
                </a:tc>
                <a:tc>
                  <a:txBody>
                    <a:bodyPr/>
                    <a:lstStyle/>
                    <a:p>
                      <a:pPr algn="ctr"/>
                      <a:r>
                        <a:rPr lang="en-US" sz="1100" dirty="0">
                          <a:latin typeface="Times New Roman" panose="02020603050405020304" pitchFamily="18" charset="0"/>
                          <a:cs typeface="Times New Roman" panose="02020603050405020304" pitchFamily="18" charset="0"/>
                        </a:rPr>
                        <a:t>High</a:t>
                      </a:r>
                    </a:p>
                  </a:txBody>
                  <a:tcPr marL="68580" marR="68580" marT="34290" marB="34290"/>
                </a:tc>
                <a:extLst>
                  <a:ext uri="{0D108BD9-81ED-4DB2-BD59-A6C34878D82A}">
                    <a16:rowId xmlns:a16="http://schemas.microsoft.com/office/drawing/2014/main" val="1921820546"/>
                  </a:ext>
                </a:extLst>
              </a:tr>
              <a:tr h="206934">
                <a:tc>
                  <a:txBody>
                    <a:bodyPr/>
                    <a:lstStyle/>
                    <a:p>
                      <a:pPr algn="ctr"/>
                      <a:r>
                        <a:rPr lang="en-US" sz="1100" dirty="0">
                          <a:latin typeface="Times New Roman" panose="02020603050405020304" pitchFamily="18" charset="0"/>
                          <a:cs typeface="Times New Roman" panose="02020603050405020304" pitchFamily="18" charset="0"/>
                        </a:rPr>
                        <a:t>Balance between sensitivity and specificity</a:t>
                      </a:r>
                    </a:p>
                  </a:txBody>
                  <a:tcPr marL="68580" marR="68580" marT="34290" marB="34290"/>
                </a:tc>
                <a:tc>
                  <a:txBody>
                    <a:bodyPr/>
                    <a:lstStyle/>
                    <a:p>
                      <a:pPr algn="ctr"/>
                      <a:r>
                        <a:rPr lang="en-US" sz="1100" dirty="0">
                          <a:latin typeface="Times New Roman" panose="02020603050405020304" pitchFamily="18" charset="0"/>
                          <a:cs typeface="Times New Roman" panose="02020603050405020304" pitchFamily="18" charset="0"/>
                        </a:rPr>
                        <a:t>Medium </a:t>
                      </a:r>
                    </a:p>
                  </a:txBody>
                  <a:tcPr marL="68580" marR="68580" marT="34290" marB="34290"/>
                </a:tc>
                <a:extLst>
                  <a:ext uri="{0D108BD9-81ED-4DB2-BD59-A6C34878D82A}">
                    <a16:rowId xmlns:a16="http://schemas.microsoft.com/office/drawing/2014/main" val="1789218692"/>
                  </a:ext>
                </a:extLst>
              </a:tr>
            </a:tbl>
          </a:graphicData>
        </a:graphic>
      </p:graphicFrame>
      <p:sp>
        <p:nvSpPr>
          <p:cNvPr id="5" name="TextBox 4">
            <a:extLst>
              <a:ext uri="{FF2B5EF4-FFF2-40B4-BE49-F238E27FC236}">
                <a16:creationId xmlns:a16="http://schemas.microsoft.com/office/drawing/2014/main" id="{B236CB66-3922-477D-B2FB-7564112AAEF3}"/>
              </a:ext>
            </a:extLst>
          </p:cNvPr>
          <p:cNvSpPr txBox="1"/>
          <p:nvPr/>
        </p:nvSpPr>
        <p:spPr>
          <a:xfrm>
            <a:off x="301771" y="3691886"/>
            <a:ext cx="2162772" cy="553998"/>
          </a:xfrm>
          <a:prstGeom prst="rect">
            <a:avLst/>
          </a:prstGeom>
          <a:noFill/>
        </p:spPr>
        <p:txBody>
          <a:bodyPr wrap="none" rtlCol="0">
            <a:spAutoFit/>
          </a:bodyPr>
          <a:lstStyle/>
          <a:p>
            <a:r>
              <a:rPr lang="en-US" sz="3000" dirty="0">
                <a:latin typeface="Times New Roman" panose="02020603050405020304" pitchFamily="18" charset="0"/>
                <a:cs typeface="Times New Roman" panose="02020603050405020304" pitchFamily="18" charset="0"/>
              </a:rPr>
              <a:t>Future Work</a:t>
            </a:r>
          </a:p>
        </p:txBody>
      </p:sp>
      <p:sp>
        <p:nvSpPr>
          <p:cNvPr id="14" name="TextBox 13">
            <a:extLst>
              <a:ext uri="{FF2B5EF4-FFF2-40B4-BE49-F238E27FC236}">
                <a16:creationId xmlns:a16="http://schemas.microsoft.com/office/drawing/2014/main" id="{EED0F8A9-9338-42F4-A268-8DE98CE57A3F}"/>
              </a:ext>
            </a:extLst>
          </p:cNvPr>
          <p:cNvSpPr txBox="1"/>
          <p:nvPr/>
        </p:nvSpPr>
        <p:spPr>
          <a:xfrm>
            <a:off x="399074" y="2553379"/>
            <a:ext cx="5076736" cy="1823576"/>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Variance among </a:t>
            </a:r>
            <a:r>
              <a:rPr lang="en-US" dirty="0" err="1">
                <a:latin typeface="Times New Roman" panose="02020603050405020304" pitchFamily="18" charset="0"/>
                <a:cs typeface="Times New Roman" panose="02020603050405020304" pitchFamily="18" charset="0"/>
              </a:rPr>
              <a:t>ThreshNet</a:t>
            </a:r>
            <a:r>
              <a:rPr lang="en-US" dirty="0">
                <a:latin typeface="Times New Roman" panose="02020603050405020304" pitchFamily="18" charset="0"/>
                <a:cs typeface="Times New Roman" panose="02020603050405020304" pitchFamily="18" charset="0"/>
              </a:rPr>
              <a:t> systems are smaller than variance among individual nets– more consistent performance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Individual networks in the ensemble do not need to be optimized for </a:t>
            </a:r>
            <a:r>
              <a:rPr lang="en-US" dirty="0" err="1">
                <a:latin typeface="Times New Roman" panose="02020603050405020304" pitchFamily="18" charset="0"/>
                <a:cs typeface="Times New Roman" panose="02020603050405020304" pitchFamily="18" charset="0"/>
              </a:rPr>
              <a:t>ThreshNet</a:t>
            </a:r>
            <a:r>
              <a:rPr lang="en-US" dirty="0">
                <a:latin typeface="Times New Roman" panose="02020603050405020304" pitchFamily="18" charset="0"/>
                <a:cs typeface="Times New Roman" panose="02020603050405020304" pitchFamily="18" charset="0"/>
              </a:rPr>
              <a:t> to yield high performance.</a:t>
            </a:r>
            <a:endParaRPr lang="en-US" sz="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ResUNet’s</a:t>
            </a:r>
            <a:r>
              <a:rPr lang="en-US" dirty="0">
                <a:latin typeface="Times New Roman" panose="02020603050405020304" pitchFamily="18" charset="0"/>
                <a:cs typeface="Times New Roman" panose="02020603050405020304" pitchFamily="18" charset="0"/>
              </a:rPr>
              <a:t> predictions closely match dataset’s labelled mask </a:t>
            </a:r>
          </a:p>
          <a:p>
            <a:pPr marL="285750" indent="-285750">
              <a:buFont typeface="Arial" panose="020B0604020202020204" pitchFamily="34" charset="0"/>
              <a:buChar char="•"/>
            </a:pPr>
            <a:endParaRPr lang="en-US" sz="105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p>
        </p:txBody>
      </p:sp>
      <p:sp>
        <p:nvSpPr>
          <p:cNvPr id="10" name="Rectangle 9">
            <a:extLst>
              <a:ext uri="{FF2B5EF4-FFF2-40B4-BE49-F238E27FC236}">
                <a16:creationId xmlns:a16="http://schemas.microsoft.com/office/drawing/2014/main" id="{495D579B-46DB-4AC8-94B8-70E5C07EAFA6}"/>
              </a:ext>
            </a:extLst>
          </p:cNvPr>
          <p:cNvSpPr/>
          <p:nvPr/>
        </p:nvSpPr>
        <p:spPr>
          <a:xfrm>
            <a:off x="5520412" y="1573487"/>
            <a:ext cx="3108848" cy="236657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Times New Roman" panose="02020603050405020304" pitchFamily="18" charset="0"/>
                <a:cs typeface="Times New Roman" panose="02020603050405020304" pitchFamily="18" charset="0"/>
              </a:rPr>
              <a:t>Application Examples</a:t>
            </a:r>
          </a:p>
          <a:p>
            <a:pPr marL="285750" indent="-28575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Screening tool for brain tumor MRI scans and other medical diagnoses</a:t>
            </a:r>
          </a:p>
          <a:p>
            <a:pPr marL="285750" indent="-28575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Establish urgency-based priority queue for medical scans through the </a:t>
            </a:r>
            <a:r>
              <a:rPr lang="en-US" dirty="0" err="1">
                <a:solidFill>
                  <a:schemeClr val="tx1"/>
                </a:solidFill>
                <a:latin typeface="Times New Roman" panose="02020603050405020304" pitchFamily="18" charset="0"/>
                <a:cs typeface="Times New Roman" panose="02020603050405020304" pitchFamily="18" charset="0"/>
              </a:rPr>
              <a:t>ThreshNet</a:t>
            </a:r>
            <a:r>
              <a:rPr lang="en-US" dirty="0">
                <a:solidFill>
                  <a:schemeClr val="tx1"/>
                </a:solidFill>
                <a:latin typeface="Times New Roman" panose="02020603050405020304" pitchFamily="18" charset="0"/>
                <a:cs typeface="Times New Roman" panose="02020603050405020304" pitchFamily="18" charset="0"/>
              </a:rPr>
              <a:t> parameter</a:t>
            </a:r>
          </a:p>
          <a:p>
            <a:pPr marL="285750" indent="-285750">
              <a:buFont typeface="Arial" panose="020B0604020202020204" pitchFamily="34" charset="0"/>
              <a:buChar char="•"/>
            </a:pPr>
            <a:r>
              <a:rPr lang="en-US" dirty="0" err="1">
                <a:solidFill>
                  <a:schemeClr val="tx1"/>
                </a:solidFill>
                <a:latin typeface="Times New Roman" panose="02020603050405020304" pitchFamily="18" charset="0"/>
                <a:cs typeface="Times New Roman" panose="02020603050405020304" pitchFamily="18" charset="0"/>
              </a:rPr>
              <a:t>ResUNet</a:t>
            </a:r>
            <a:r>
              <a:rPr lang="en-US" dirty="0">
                <a:solidFill>
                  <a:schemeClr val="tx1"/>
                </a:solidFill>
                <a:latin typeface="Times New Roman" panose="02020603050405020304" pitchFamily="18" charset="0"/>
                <a:cs typeface="Times New Roman" panose="02020603050405020304" pitchFamily="18" charset="0"/>
              </a:rPr>
              <a:t> image segmentation helps visualize tumor</a:t>
            </a:r>
            <a:r>
              <a:rPr lang="en-US">
                <a:solidFill>
                  <a:schemeClr val="tx1"/>
                </a:solidFill>
                <a:latin typeface="Times New Roman" panose="02020603050405020304" pitchFamily="18" charset="0"/>
                <a:cs typeface="Times New Roman" panose="02020603050405020304" pitchFamily="18" charset="0"/>
              </a:rPr>
              <a:t>(s)</a:t>
            </a:r>
            <a:r>
              <a:rPr lang="en-US" dirty="0">
                <a:solidFill>
                  <a:schemeClr val="tx1"/>
                </a:solidFill>
                <a:latin typeface="Times New Roman" panose="02020603050405020304" pitchFamily="18" charset="0"/>
                <a:cs typeface="Times New Roman" panose="02020603050405020304" pitchFamily="18" charset="0"/>
              </a:rPr>
              <a:t> location, assisting professional diagnosis</a:t>
            </a:r>
          </a:p>
        </p:txBody>
      </p:sp>
      <p:sp>
        <p:nvSpPr>
          <p:cNvPr id="12" name="TextBox 11">
            <a:extLst>
              <a:ext uri="{FF2B5EF4-FFF2-40B4-BE49-F238E27FC236}">
                <a16:creationId xmlns:a16="http://schemas.microsoft.com/office/drawing/2014/main" id="{CBEB5C67-757D-4E63-80DC-F5D7BDCC100E}"/>
              </a:ext>
            </a:extLst>
          </p:cNvPr>
          <p:cNvSpPr txBox="1"/>
          <p:nvPr/>
        </p:nvSpPr>
        <p:spPr>
          <a:xfrm>
            <a:off x="301771" y="4203745"/>
            <a:ext cx="7884286" cy="95410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Apply </a:t>
            </a:r>
            <a:r>
              <a:rPr lang="en-US" dirty="0" err="1">
                <a:latin typeface="Times New Roman" panose="02020603050405020304" pitchFamily="18" charset="0"/>
                <a:cs typeface="Times New Roman" panose="02020603050405020304" pitchFamily="18" charset="0"/>
              </a:rPr>
              <a:t>ThreshNet</a:t>
            </a:r>
            <a:r>
              <a:rPr lang="en-US" dirty="0">
                <a:latin typeface="Times New Roman" panose="02020603050405020304" pitchFamily="18" charset="0"/>
                <a:cs typeface="Times New Roman" panose="02020603050405020304" pitchFamily="18" charset="0"/>
              </a:rPr>
              <a:t> technique to other types of medical diagnoses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Extend outside medical field (e.g. self-driving automobile industry)</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 individual neural network decisions as inputs to train other neural networks</a:t>
            </a:r>
            <a:endParaRPr lang="en-US" dirty="0"/>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5742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E81E819-4E67-4B21-BC93-B44593253BC1}"/>
              </a:ext>
            </a:extLst>
          </p:cNvPr>
          <p:cNvSpPr txBox="1"/>
          <p:nvPr/>
        </p:nvSpPr>
        <p:spPr>
          <a:xfrm>
            <a:off x="176721" y="20652"/>
            <a:ext cx="8697278" cy="4431983"/>
          </a:xfrm>
          <a:prstGeom prst="rect">
            <a:avLst/>
          </a:prstGeom>
          <a:solidFill>
            <a:schemeClr val="bg1"/>
          </a:solidFill>
        </p:spPr>
        <p:txBody>
          <a:bodyPr wrap="square">
            <a:spAutoFit/>
          </a:bodyPr>
          <a:lstStyle/>
          <a:p>
            <a:pPr marL="0" indent="0">
              <a:buNone/>
            </a:pPr>
            <a:r>
              <a:rPr lang="en-US" sz="3000" dirty="0">
                <a:effectLst/>
                <a:latin typeface="Times New Roman" panose="02020603050405020304" pitchFamily="18" charset="0"/>
                <a:cs typeface="Times New Roman" panose="02020603050405020304" pitchFamily="18" charset="0"/>
              </a:rPr>
              <a:t>References</a:t>
            </a:r>
          </a:p>
          <a:p>
            <a:pPr marL="0" indent="0">
              <a:buNone/>
            </a:pPr>
            <a:endParaRPr lang="en-US" sz="200" dirty="0">
              <a:effectLst/>
              <a:latin typeface="Times New Roman" panose="02020603050405020304" pitchFamily="18" charset="0"/>
              <a:cs typeface="Times New Roman" panose="02020603050405020304" pitchFamily="18" charset="0"/>
            </a:endParaRPr>
          </a:p>
          <a:p>
            <a:pPr marL="0" indent="0">
              <a:buNone/>
            </a:pPr>
            <a:r>
              <a:rPr lang="en-US" sz="1000" dirty="0">
                <a:effectLst/>
                <a:latin typeface="Times New Roman" panose="02020603050405020304" pitchFamily="18" charset="0"/>
                <a:cs typeface="Times New Roman" panose="02020603050405020304" pitchFamily="18" charset="0"/>
              </a:rPr>
              <a:t>[1] Buda, Mateusz, et al. Association of Genomic Subtypes of Lower-Grade Gliomas with Shape Features Automatically Extracted by a Deep Learning Algorithm. Computers in Biology and Medicine, 2019.</a:t>
            </a:r>
          </a:p>
          <a:p>
            <a:pPr marL="0" indent="0">
              <a:buNone/>
            </a:pPr>
            <a:r>
              <a:rPr lang="en-US" sz="1000" dirty="0">
                <a:effectLst/>
                <a:latin typeface="Times New Roman" panose="02020603050405020304" pitchFamily="18" charset="0"/>
                <a:cs typeface="Times New Roman" panose="02020603050405020304" pitchFamily="18" charset="0"/>
              </a:rPr>
              <a:t>[2] </a:t>
            </a:r>
            <a:r>
              <a:rPr lang="en-US" sz="1000" dirty="0" err="1">
                <a:effectLst/>
                <a:latin typeface="Times New Roman" panose="02020603050405020304" pitchFamily="18" charset="0"/>
                <a:cs typeface="Times New Roman" panose="02020603050405020304" pitchFamily="18" charset="0"/>
              </a:rPr>
              <a:t>Mazurowski</a:t>
            </a:r>
            <a:r>
              <a:rPr lang="en-US" sz="1000" dirty="0">
                <a:effectLst/>
                <a:latin typeface="Times New Roman" panose="02020603050405020304" pitchFamily="18" charset="0"/>
                <a:cs typeface="Times New Roman" panose="02020603050405020304" pitchFamily="18" charset="0"/>
              </a:rPr>
              <a:t>, Maciej A., et al. “</a:t>
            </a:r>
            <a:r>
              <a:rPr lang="en-US" sz="1000" dirty="0" err="1">
                <a:effectLst/>
                <a:latin typeface="Times New Roman" panose="02020603050405020304" pitchFamily="18" charset="0"/>
                <a:cs typeface="Times New Roman" panose="02020603050405020304" pitchFamily="18" charset="0"/>
              </a:rPr>
              <a:t>Radiogenomics</a:t>
            </a:r>
            <a:r>
              <a:rPr lang="en-US" sz="1000" dirty="0">
                <a:effectLst/>
                <a:latin typeface="Times New Roman" panose="02020603050405020304" pitchFamily="18" charset="0"/>
                <a:cs typeface="Times New Roman" panose="02020603050405020304" pitchFamily="18" charset="0"/>
              </a:rPr>
              <a:t> of Lower-Grade Glioma: Algorithmically-Assessed Tumor Shape Is Associated with Tumor Genomic Subtypes and Patient Outcomes in a Multi-Institutional Study with The Cancer Genome Atlas Data.” Journal of Neuro-Oncology, U.S. National Library of Medicine, 2017, pubmed.ncbi.nlm.nih.gov/28470431/.</a:t>
            </a:r>
          </a:p>
          <a:p>
            <a:pPr marL="0" indent="0">
              <a:buNone/>
            </a:pPr>
            <a:r>
              <a:rPr lang="en-US" sz="1000" dirty="0">
                <a:effectLst/>
                <a:latin typeface="Times New Roman" panose="02020603050405020304" pitchFamily="18" charset="0"/>
                <a:cs typeface="Times New Roman" panose="02020603050405020304" pitchFamily="18" charset="0"/>
              </a:rPr>
              <a:t>[3] Grote, Thomas, and Philipp Berens. “On the Ethics of Algorithmic Decision-Making in Healthcare.” Journal of Medical Ethics, Institute of Medical Ethics, 1 Mar. 2020, jme.bmj.com/content/46/3/205.citation-tools.</a:t>
            </a:r>
          </a:p>
          <a:p>
            <a:r>
              <a:rPr lang="en-US" sz="1000" dirty="0">
                <a:effectLst/>
                <a:latin typeface="Times New Roman" panose="02020603050405020304" pitchFamily="18" charset="0"/>
                <a:cs typeface="Times New Roman" panose="02020603050405020304" pitchFamily="18" charset="0"/>
              </a:rPr>
              <a:t>[4] </a:t>
            </a:r>
            <a:r>
              <a:rPr lang="en-US" sz="1000" dirty="0" err="1">
                <a:effectLst/>
                <a:latin typeface="Times New Roman" panose="02020603050405020304" pitchFamily="18" charset="0"/>
                <a:cs typeface="Times New Roman" panose="02020603050405020304" pitchFamily="18" charset="0"/>
              </a:rPr>
              <a:t>LeCun</a:t>
            </a:r>
            <a:r>
              <a:rPr lang="en-US" sz="1000" dirty="0">
                <a:effectLst/>
                <a:latin typeface="Times New Roman" panose="02020603050405020304" pitchFamily="18" charset="0"/>
                <a:cs typeface="Times New Roman" panose="02020603050405020304" pitchFamily="18" charset="0"/>
              </a:rPr>
              <a:t>, Yann, et al. “Convolutional Networks and Applications in Vision.” ResearchGate, May 2010, http://www.researchgate.net/publication/221376179_Convolutional_Networks_and_Applications_in_Vision.</a:t>
            </a:r>
          </a:p>
          <a:p>
            <a:r>
              <a:rPr lang="en-US" sz="1000" dirty="0">
                <a:effectLst/>
                <a:latin typeface="Times New Roman" panose="02020603050405020304" pitchFamily="18" charset="0"/>
                <a:cs typeface="Times New Roman" panose="02020603050405020304" pitchFamily="18" charset="0"/>
              </a:rPr>
              <a:t>[5] </a:t>
            </a:r>
            <a:r>
              <a:rPr lang="en-US" sz="1000" dirty="0">
                <a:latin typeface="Times New Roman" panose="02020603050405020304" pitchFamily="18" charset="0"/>
                <a:cs typeface="Times New Roman" panose="02020603050405020304" pitchFamily="18" charset="0"/>
              </a:rPr>
              <a:t>Opitz, D.; Maclin, R. (1999). "Popular ensemble methods: An empirical study". Journal of Artificial Intelligence Research. 11: 169–198. doi:10.1613/jair.614 </a:t>
            </a:r>
          </a:p>
          <a:p>
            <a:pPr marL="0" indent="0">
              <a:buNone/>
            </a:pPr>
            <a:r>
              <a:rPr lang="en-US" sz="1000" dirty="0">
                <a:effectLst/>
                <a:latin typeface="Times New Roman" panose="02020603050405020304" pitchFamily="18" charset="0"/>
                <a:cs typeface="Times New Roman" panose="02020603050405020304" pitchFamily="18" charset="0"/>
              </a:rPr>
              <a:t>[6] Abdulla, Waleed. Splash of Color: Instance Segmentation with Mask R-CNN and TensorFlow, 19 Mar. 2018, http://engineering.matterport.com/splash-of-color-instance-segmentation-with-mask-r-cnn-and-tensorflow-7c761e238b46.</a:t>
            </a:r>
          </a:p>
          <a:p>
            <a:pPr marL="0" indent="0">
              <a:buNone/>
            </a:pPr>
            <a:r>
              <a:rPr lang="en-US" sz="1000" dirty="0">
                <a:effectLst/>
                <a:latin typeface="Times New Roman" panose="02020603050405020304" pitchFamily="18" charset="0"/>
                <a:cs typeface="Times New Roman" panose="02020603050405020304" pitchFamily="18" charset="0"/>
              </a:rPr>
              <a:t>[7] Sharma, Pulkit. “Image Segmentation Python: Implementation of Mask R-CNN.” Analytics Vidhya, 22 July 2019, </a:t>
            </a:r>
            <a:r>
              <a:rPr lang="en-US" sz="1000" dirty="0">
                <a:latin typeface="Times New Roman" panose="02020603050405020304" pitchFamily="18" charset="0"/>
                <a:cs typeface="Times New Roman" panose="02020603050405020304" pitchFamily="18" charset="0"/>
              </a:rPr>
              <a:t>http://www.analyticsvidhya.com/blog/2019/07/computer-vision-implementing-mask-r-cnn-image-segmentation/</a:t>
            </a:r>
          </a:p>
          <a:p>
            <a:pPr marL="0" indent="0">
              <a:buNone/>
            </a:pPr>
            <a:r>
              <a:rPr lang="en-US" sz="1000" dirty="0">
                <a:effectLst/>
                <a:latin typeface="Times New Roman" panose="02020603050405020304" pitchFamily="18" charset="0"/>
                <a:cs typeface="Times New Roman" panose="02020603050405020304" pitchFamily="18" charset="0"/>
              </a:rPr>
              <a:t>[8] Brownlee, Jason. “Best Practices for Preparing and Augmenting Image Data for CNNs.” Machine Learning Mastery, 5 July 2019, http://machinelearningmastery.com/best-practices-for-preparing-and-augmenting-image-data-for-convolutional-neural-networks/</a:t>
            </a:r>
          </a:p>
          <a:p>
            <a:pPr marL="0" indent="0">
              <a:buNone/>
            </a:pPr>
            <a:r>
              <a:rPr lang="en-US" sz="1000" dirty="0">
                <a:effectLst/>
                <a:latin typeface="Times New Roman" panose="02020603050405020304" pitchFamily="18" charset="0"/>
                <a:cs typeface="Times New Roman" panose="02020603050405020304" pitchFamily="18" charset="0"/>
              </a:rPr>
              <a:t>[9] “Sensitivity and Specificity.” Wikipedia, Wikimedia Foundation, 28 Jan. 2021, http://en.wikipedia.org/wiki/Sensitivity_and_specificity.</a:t>
            </a:r>
          </a:p>
          <a:p>
            <a:pPr marL="0" indent="0">
              <a:buNone/>
            </a:pPr>
            <a:r>
              <a:rPr lang="en-US" sz="1000" dirty="0">
                <a:effectLst/>
                <a:latin typeface="Times New Roman" panose="02020603050405020304" pitchFamily="18" charset="0"/>
                <a:cs typeface="Times New Roman" panose="02020603050405020304" pitchFamily="18" charset="0"/>
              </a:rPr>
              <a:t>[10] J. Li et al., “Multi-stage object detection with group recursive learning,” Arxiv.org. [Online]. Available: http://arxiv.org/abs/1608.05159v1. [Accessed: 24-Jul-2020].</a:t>
            </a:r>
          </a:p>
          <a:p>
            <a:pPr marL="0" indent="0">
              <a:buNone/>
            </a:pPr>
            <a:r>
              <a:rPr lang="en-US" sz="1000" dirty="0">
                <a:latin typeface="Times New Roman" panose="02020603050405020304" pitchFamily="18" charset="0"/>
                <a:cs typeface="Times New Roman" panose="02020603050405020304" pitchFamily="18" charset="0"/>
              </a:rPr>
              <a:t>[11] O. </a:t>
            </a:r>
            <a:r>
              <a:rPr lang="en-US" sz="1000" dirty="0" err="1">
                <a:latin typeface="Times New Roman" panose="02020603050405020304" pitchFamily="18" charset="0"/>
                <a:cs typeface="Times New Roman" panose="02020603050405020304" pitchFamily="18" charset="0"/>
              </a:rPr>
              <a:t>Ronneberger</a:t>
            </a:r>
            <a:r>
              <a:rPr lang="en-US" sz="1000" dirty="0">
                <a:latin typeface="Times New Roman" panose="02020603050405020304" pitchFamily="18" charset="0"/>
                <a:cs typeface="Times New Roman" panose="02020603050405020304" pitchFamily="18" charset="0"/>
              </a:rPr>
              <a:t>, P. Fischer, and T. </a:t>
            </a:r>
            <a:r>
              <a:rPr lang="en-US" sz="1000" dirty="0" err="1">
                <a:latin typeface="Times New Roman" panose="02020603050405020304" pitchFamily="18" charset="0"/>
                <a:cs typeface="Times New Roman" panose="02020603050405020304" pitchFamily="18" charset="0"/>
              </a:rPr>
              <a:t>Brox</a:t>
            </a:r>
            <a:r>
              <a:rPr lang="en-US" sz="1000" dirty="0">
                <a:latin typeface="Times New Roman" panose="02020603050405020304" pitchFamily="18" charset="0"/>
                <a:cs typeface="Times New Roman" panose="02020603050405020304" pitchFamily="18" charset="0"/>
              </a:rPr>
              <a:t>, “U-net: Convolutional networks for biomedical image segmentation,” in International Conference on Medical image computing and computer-assisted intervention. Springer, 2015, pp. 234–241</a:t>
            </a:r>
          </a:p>
          <a:p>
            <a:pPr marL="0" indent="0">
              <a:buNone/>
            </a:pPr>
            <a:r>
              <a:rPr lang="en-US" sz="1000" dirty="0">
                <a:effectLst/>
                <a:latin typeface="Times New Roman" panose="02020603050405020304" pitchFamily="18" charset="0"/>
                <a:cs typeface="Times New Roman" panose="02020603050405020304" pitchFamily="18" charset="0"/>
              </a:rPr>
              <a:t>[12] Zhao, Z. Q., Zheng, P., Xu, S. T., &amp; Wu, X. (2019). Object detection with deep learning: A review. IEEE transactions on neural networks and learning systems, 30(11), 3212-3232.</a:t>
            </a:r>
          </a:p>
          <a:p>
            <a:pPr marL="0" indent="0">
              <a:buNone/>
            </a:pPr>
            <a:r>
              <a:rPr lang="en-US" sz="1000" dirty="0">
                <a:effectLst/>
                <a:latin typeface="Times New Roman" panose="02020603050405020304" pitchFamily="18" charset="0"/>
                <a:cs typeface="Times New Roman" panose="02020603050405020304" pitchFamily="18" charset="0"/>
              </a:rPr>
              <a:t>[13] F. Amato, A. Lopez, E. M. Pena-Mendez, P. </a:t>
            </a:r>
            <a:r>
              <a:rPr lang="en-US" sz="1000" dirty="0" err="1">
                <a:effectLst/>
                <a:latin typeface="Times New Roman" panose="02020603050405020304" pitchFamily="18" charset="0"/>
                <a:cs typeface="Times New Roman" panose="02020603050405020304" pitchFamily="18" charset="0"/>
              </a:rPr>
              <a:t>Vanhara</a:t>
            </a:r>
            <a:r>
              <a:rPr lang="en-US" sz="1000" dirty="0">
                <a:effectLst/>
                <a:latin typeface="Times New Roman" panose="02020603050405020304" pitchFamily="18" charset="0"/>
                <a:cs typeface="Times New Roman" panose="02020603050405020304" pitchFamily="18" charset="0"/>
              </a:rPr>
              <a:t>, A. </a:t>
            </a:r>
            <a:r>
              <a:rPr lang="en-US" sz="1000" dirty="0" err="1">
                <a:effectLst/>
                <a:latin typeface="Times New Roman" panose="02020603050405020304" pitchFamily="18" charset="0"/>
                <a:cs typeface="Times New Roman" panose="02020603050405020304" pitchFamily="18" charset="0"/>
              </a:rPr>
              <a:t>Hampl</a:t>
            </a:r>
            <a:r>
              <a:rPr lang="en-US" sz="1000" dirty="0">
                <a:effectLst/>
                <a:latin typeface="Times New Roman" panose="02020603050405020304" pitchFamily="18" charset="0"/>
                <a:cs typeface="Times New Roman" panose="02020603050405020304" pitchFamily="18" charset="0"/>
              </a:rPr>
              <a:t>, and J. Havel, Eds., Artificial neural networks in medical diagnosis, vol. 11, no. 47–58. Journal of Applied Biomedicine, 2013. Available: </a:t>
            </a:r>
            <a:r>
              <a:rPr lang="en-US" sz="1000" dirty="0" err="1">
                <a:effectLst/>
                <a:latin typeface="Times New Roman" panose="02020603050405020304" pitchFamily="18" charset="0"/>
                <a:cs typeface="Times New Roman" panose="02020603050405020304" pitchFamily="18" charset="0"/>
              </a:rPr>
              <a:t>doi</a:t>
            </a:r>
            <a:r>
              <a:rPr lang="en-US" sz="1000" dirty="0">
                <a:effectLst/>
                <a:latin typeface="Times New Roman" panose="02020603050405020304" pitchFamily="18" charset="0"/>
                <a:cs typeface="Times New Roman" panose="02020603050405020304" pitchFamily="18" charset="0"/>
              </a:rPr>
              <a:t>: 10.2478/v10136-012-0031-x</a:t>
            </a:r>
            <a:endParaRPr lang="en-US" sz="10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A54D798F-0294-442E-9961-8B867C9E5462}"/>
              </a:ext>
            </a:extLst>
          </p:cNvPr>
          <p:cNvSpPr txBox="1"/>
          <p:nvPr/>
        </p:nvSpPr>
        <p:spPr>
          <a:xfrm>
            <a:off x="176721" y="4753991"/>
            <a:ext cx="7517047" cy="246221"/>
          </a:xfrm>
          <a:prstGeom prst="rect">
            <a:avLst/>
          </a:prstGeom>
          <a:solidFill>
            <a:schemeClr val="bg1"/>
          </a:solidFill>
        </p:spPr>
        <p:txBody>
          <a:bodyPr wrap="square">
            <a:spAutoFit/>
          </a:bodyPr>
          <a:lstStyle/>
          <a:p>
            <a:r>
              <a:rPr lang="en-US" sz="1000" dirty="0">
                <a:latin typeface="Times New Roman" panose="02020603050405020304" pitchFamily="18" charset="0"/>
                <a:cs typeface="Times New Roman" panose="02020603050405020304" pitchFamily="18" charset="0"/>
              </a:rPr>
              <a:t>Code and Science Fair Virtual Notebook: https://github.com/shirleytxu/ScienceFairWork</a:t>
            </a:r>
          </a:p>
        </p:txBody>
      </p:sp>
      <p:sp>
        <p:nvSpPr>
          <p:cNvPr id="11" name="TextBox 10">
            <a:extLst>
              <a:ext uri="{FF2B5EF4-FFF2-40B4-BE49-F238E27FC236}">
                <a16:creationId xmlns:a16="http://schemas.microsoft.com/office/drawing/2014/main" id="{5957D9AF-D889-40EE-83BF-438CDB1D767F}"/>
              </a:ext>
            </a:extLst>
          </p:cNvPr>
          <p:cNvSpPr txBox="1"/>
          <p:nvPr/>
        </p:nvSpPr>
        <p:spPr>
          <a:xfrm>
            <a:off x="176721" y="4403258"/>
            <a:ext cx="2877711"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Supplemental Information</a:t>
            </a:r>
          </a:p>
        </p:txBody>
      </p:sp>
    </p:spTree>
    <p:extLst>
      <p:ext uri="{BB962C8B-B14F-4D97-AF65-F5344CB8AC3E}">
        <p14:creationId xmlns:p14="http://schemas.microsoft.com/office/powerpoint/2010/main" val="2451183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0C168-6E67-42AB-9D2D-7D8FC8118723}"/>
              </a:ext>
            </a:extLst>
          </p:cNvPr>
          <p:cNvSpPr>
            <a:spLocks noGrp="1"/>
          </p:cNvSpPr>
          <p:nvPr>
            <p:ph type="title"/>
          </p:nvPr>
        </p:nvSpPr>
        <p:spPr>
          <a:xfrm>
            <a:off x="313424" y="42102"/>
            <a:ext cx="7571700" cy="702600"/>
          </a:xfrm>
        </p:spPr>
        <p:txBody>
          <a:bodyPr/>
          <a:lstStyle/>
          <a:p>
            <a:r>
              <a:rPr lang="en-US" sz="3000" dirty="0">
                <a:solidFill>
                  <a:schemeClr val="tx1"/>
                </a:solidFill>
                <a:latin typeface="Times New Roman" panose="02020603050405020304" pitchFamily="18" charset="0"/>
                <a:cs typeface="Times New Roman" panose="02020603050405020304" pitchFamily="18" charset="0"/>
              </a:rPr>
              <a:t>Introduction</a:t>
            </a:r>
          </a:p>
        </p:txBody>
      </p:sp>
      <p:sp>
        <p:nvSpPr>
          <p:cNvPr id="16" name="TextBox 15">
            <a:extLst>
              <a:ext uri="{FF2B5EF4-FFF2-40B4-BE49-F238E27FC236}">
                <a16:creationId xmlns:a16="http://schemas.microsoft.com/office/drawing/2014/main" id="{14CD9071-44B5-4260-935D-86B28CBE2DC7}"/>
              </a:ext>
            </a:extLst>
          </p:cNvPr>
          <p:cNvSpPr txBox="1"/>
          <p:nvPr/>
        </p:nvSpPr>
        <p:spPr>
          <a:xfrm>
            <a:off x="313424" y="643709"/>
            <a:ext cx="8517152" cy="4185761"/>
          </a:xfrm>
          <a:prstGeom prst="rect">
            <a:avLst/>
          </a:prstGeom>
          <a:solidFill>
            <a:schemeClr val="bg1"/>
          </a:solidFill>
        </p:spPr>
        <p:txBody>
          <a:bodyPr wrap="square">
            <a:spAutoFit/>
          </a:bodyPr>
          <a:lstStyle/>
          <a:p>
            <a:r>
              <a:rPr lang="en-US" dirty="0">
                <a:latin typeface="Times New Roman" panose="02020603050405020304" pitchFamily="18" charset="0"/>
                <a:cs typeface="Times New Roman" panose="02020603050405020304" pitchFamily="18" charset="0"/>
              </a:rPr>
              <a:t>Binary classification is the task of dividing a set of elements into two groups based on a classification rule. In medical diagnoses, binary classification can be utilized to determine whether a patient has a condition or not.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Widely used in medical diagnoses, sensitivity and specificity are important statistical measures of a binary classification test’s performance. Sensitivity is a test’s ability to correctly identify those with</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disease (true positive rate). Specificity is a test’s ability to correctly identify those without the disease (true negative rate). Often inversely related, selecting an optimal balance between sensitivity and specificity is crucial, depending on the purpose of the test and/or the severity of the diagnosed disease. While detecting brain tumors for example, a false negative (missing the presence of a brain tumor) could lead to detrimental consequences such as delayed treatment. Thus, for brain tumor applications, a highly sensitive diagnosis is desired.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Machine learning techniques are widely used in the medical imaging diagnosis field. Many publications investigate the development of a well-performing neural network. However, high performance is not always achievable with a single network. In addition, the sensitivity specificity balance may not be easily controllable or tunable.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This project proposes “</a:t>
            </a:r>
            <a:r>
              <a:rPr lang="en-US" dirty="0" err="1">
                <a:latin typeface="Times New Roman" panose="02020603050405020304" pitchFamily="18" charset="0"/>
                <a:cs typeface="Times New Roman" panose="02020603050405020304" pitchFamily="18" charset="0"/>
              </a:rPr>
              <a:t>ThreshNet</a:t>
            </a:r>
            <a:r>
              <a:rPr lang="en-US" dirty="0">
                <a:latin typeface="Times New Roman" panose="02020603050405020304" pitchFamily="18" charset="0"/>
                <a:cs typeface="Times New Roman" panose="02020603050405020304" pitchFamily="18" charset="0"/>
              </a:rPr>
              <a:t>”, a system which not only utilizes ensembles of neural networks to achieve specific sensitivity specificity goals but also improves both performance metrics in many cases. To help medical professionals visualize the data from our “</a:t>
            </a:r>
            <a:r>
              <a:rPr lang="en-US" dirty="0" err="1">
                <a:latin typeface="Times New Roman" panose="02020603050405020304" pitchFamily="18" charset="0"/>
                <a:cs typeface="Times New Roman" panose="02020603050405020304" pitchFamily="18" charset="0"/>
              </a:rPr>
              <a:t>ThreshNet</a:t>
            </a:r>
            <a:r>
              <a:rPr lang="en-US" dirty="0">
                <a:latin typeface="Times New Roman" panose="02020603050405020304" pitchFamily="18" charset="0"/>
                <a:cs typeface="Times New Roman" panose="02020603050405020304" pitchFamily="18" charset="0"/>
              </a:rPr>
              <a:t>” system, </a:t>
            </a:r>
            <a:r>
              <a:rPr lang="en-US" dirty="0" err="1">
                <a:latin typeface="Times New Roman" panose="02020603050405020304" pitchFamily="18" charset="0"/>
                <a:cs typeface="Times New Roman" panose="02020603050405020304" pitchFamily="18" charset="0"/>
              </a:rPr>
              <a:t>ResUNet</a:t>
            </a:r>
            <a:r>
              <a:rPr lang="en-US" dirty="0">
                <a:latin typeface="Times New Roman" panose="02020603050405020304" pitchFamily="18" charset="0"/>
                <a:cs typeface="Times New Roman" panose="02020603050405020304" pitchFamily="18" charset="0"/>
              </a:rPr>
              <a:t> (a popular segmentation model) is also implemented.</a:t>
            </a:r>
          </a:p>
        </p:txBody>
      </p:sp>
    </p:spTree>
    <p:extLst>
      <p:ext uri="{BB962C8B-B14F-4D97-AF65-F5344CB8AC3E}">
        <p14:creationId xmlns:p14="http://schemas.microsoft.com/office/powerpoint/2010/main" val="961424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660E5384-12A7-4BE6-B332-8E0346F84020}"/>
              </a:ext>
            </a:extLst>
          </p:cNvPr>
          <p:cNvSpPr txBox="1"/>
          <p:nvPr/>
        </p:nvSpPr>
        <p:spPr>
          <a:xfrm>
            <a:off x="248954" y="2810190"/>
            <a:ext cx="2083509"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Step 1: Importing and Preprocessing Data</a:t>
            </a:r>
          </a:p>
        </p:txBody>
      </p:sp>
      <p:sp>
        <p:nvSpPr>
          <p:cNvPr id="20" name="TextBox 19">
            <a:extLst>
              <a:ext uri="{FF2B5EF4-FFF2-40B4-BE49-F238E27FC236}">
                <a16:creationId xmlns:a16="http://schemas.microsoft.com/office/drawing/2014/main" id="{0A8172D9-44FF-43F0-AD20-6F0DA59CAC22}"/>
              </a:ext>
            </a:extLst>
          </p:cNvPr>
          <p:cNvSpPr txBox="1"/>
          <p:nvPr/>
        </p:nvSpPr>
        <p:spPr>
          <a:xfrm>
            <a:off x="2429306" y="3681134"/>
            <a:ext cx="4270745"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Step 2: Develop individual neural networks </a:t>
            </a:r>
          </a:p>
        </p:txBody>
      </p:sp>
      <p:sp>
        <p:nvSpPr>
          <p:cNvPr id="4" name="TextBox 3">
            <a:extLst>
              <a:ext uri="{FF2B5EF4-FFF2-40B4-BE49-F238E27FC236}">
                <a16:creationId xmlns:a16="http://schemas.microsoft.com/office/drawing/2014/main" id="{91B117F5-CBD1-42C8-86A8-5FEA2D7A33E3}"/>
              </a:ext>
            </a:extLst>
          </p:cNvPr>
          <p:cNvSpPr txBox="1"/>
          <p:nvPr/>
        </p:nvSpPr>
        <p:spPr>
          <a:xfrm>
            <a:off x="248954" y="276192"/>
            <a:ext cx="1959191" cy="553998"/>
          </a:xfrm>
          <a:prstGeom prst="rect">
            <a:avLst/>
          </a:prstGeom>
          <a:noFill/>
        </p:spPr>
        <p:txBody>
          <a:bodyPr wrap="none" rtlCol="0">
            <a:spAutoFit/>
          </a:bodyPr>
          <a:lstStyle/>
          <a:p>
            <a:r>
              <a:rPr lang="en-US" sz="3000" dirty="0">
                <a:latin typeface="Times New Roman" panose="02020603050405020304" pitchFamily="18" charset="0"/>
                <a:cs typeface="Times New Roman" panose="02020603050405020304" pitchFamily="18" charset="0"/>
              </a:rPr>
              <a:t>Framework</a:t>
            </a:r>
          </a:p>
        </p:txBody>
      </p:sp>
      <p:sp>
        <p:nvSpPr>
          <p:cNvPr id="5" name="TextBox 4">
            <a:extLst>
              <a:ext uri="{FF2B5EF4-FFF2-40B4-BE49-F238E27FC236}">
                <a16:creationId xmlns:a16="http://schemas.microsoft.com/office/drawing/2014/main" id="{4494B34E-4D7E-42AB-92A6-D488734D333B}"/>
              </a:ext>
            </a:extLst>
          </p:cNvPr>
          <p:cNvSpPr txBox="1"/>
          <p:nvPr/>
        </p:nvSpPr>
        <p:spPr>
          <a:xfrm>
            <a:off x="2429306" y="3981187"/>
            <a:ext cx="3985349" cy="73866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Tens of neural networks were developed in total</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33 individual nets (each with &gt;91% accuracy) were chosen as candidates for the next steps </a:t>
            </a:r>
          </a:p>
        </p:txBody>
      </p:sp>
      <p:pic>
        <p:nvPicPr>
          <p:cNvPr id="23" name="Picture 22">
            <a:extLst>
              <a:ext uri="{FF2B5EF4-FFF2-40B4-BE49-F238E27FC236}">
                <a16:creationId xmlns:a16="http://schemas.microsoft.com/office/drawing/2014/main" id="{E2C34738-280D-4BAC-B615-1692C67F0A8B}"/>
              </a:ext>
            </a:extLst>
          </p:cNvPr>
          <p:cNvPicPr>
            <a:picLocks noChangeAspect="1"/>
          </p:cNvPicPr>
          <p:nvPr/>
        </p:nvPicPr>
        <p:blipFill>
          <a:blip r:embed="rId3"/>
          <a:stretch>
            <a:fillRect/>
          </a:stretch>
        </p:blipFill>
        <p:spPr>
          <a:xfrm>
            <a:off x="248954" y="423649"/>
            <a:ext cx="8769531" cy="3211227"/>
          </a:xfrm>
          <a:prstGeom prst="rect">
            <a:avLst/>
          </a:prstGeom>
        </p:spPr>
      </p:pic>
    </p:spTree>
    <p:extLst>
      <p:ext uri="{BB962C8B-B14F-4D97-AF65-F5344CB8AC3E}">
        <p14:creationId xmlns:p14="http://schemas.microsoft.com/office/powerpoint/2010/main" val="1133473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8F13F05-8A61-4BC3-87B4-D0C922CD86C3}"/>
              </a:ext>
            </a:extLst>
          </p:cNvPr>
          <p:cNvPicPr>
            <a:picLocks noChangeAspect="1"/>
          </p:cNvPicPr>
          <p:nvPr/>
        </p:nvPicPr>
        <p:blipFill>
          <a:blip r:embed="rId3"/>
          <a:stretch>
            <a:fillRect/>
          </a:stretch>
        </p:blipFill>
        <p:spPr>
          <a:xfrm>
            <a:off x="1791919" y="2571750"/>
            <a:ext cx="5859457" cy="2429205"/>
          </a:xfrm>
          <a:prstGeom prst="rect">
            <a:avLst/>
          </a:prstGeom>
          <a:solidFill>
            <a:schemeClr val="bg1"/>
          </a:solidFill>
        </p:spPr>
      </p:pic>
      <p:sp>
        <p:nvSpPr>
          <p:cNvPr id="4" name="Rectangle 3">
            <a:extLst>
              <a:ext uri="{FF2B5EF4-FFF2-40B4-BE49-F238E27FC236}">
                <a16:creationId xmlns:a16="http://schemas.microsoft.com/office/drawing/2014/main" id="{C5FDFF15-7C3E-497B-9730-FCB0852D811B}"/>
              </a:ext>
            </a:extLst>
          </p:cNvPr>
          <p:cNvSpPr/>
          <p:nvPr/>
        </p:nvSpPr>
        <p:spPr>
          <a:xfrm>
            <a:off x="302018" y="127609"/>
            <a:ext cx="7761518" cy="553998"/>
          </a:xfrm>
          <a:prstGeom prst="rect">
            <a:avLst/>
          </a:prstGeom>
        </p:spPr>
        <p:txBody>
          <a:bodyPr wrap="square">
            <a:spAutoFit/>
          </a:bodyPr>
          <a:lstStyle/>
          <a:p>
            <a:pPr lvl="1"/>
            <a:r>
              <a:rPr lang="en-US" sz="3000" dirty="0">
                <a:latin typeface="Times New Roman" panose="02020603050405020304" pitchFamily="18" charset="0"/>
                <a:cs typeface="Times New Roman" panose="02020603050405020304" pitchFamily="18" charset="0"/>
              </a:rPr>
              <a:t>Framework</a:t>
            </a:r>
            <a:endParaRPr 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8F153653-7921-4085-9F23-5225E2EEEF85}"/>
              </a:ext>
            </a:extLst>
          </p:cNvPr>
          <p:cNvSpPr txBox="1"/>
          <p:nvPr/>
        </p:nvSpPr>
        <p:spPr>
          <a:xfrm>
            <a:off x="170616" y="681607"/>
            <a:ext cx="8582745" cy="1815882"/>
          </a:xfrm>
          <a:prstGeom prst="rect">
            <a:avLst/>
          </a:prstGeom>
          <a:noFill/>
        </p:spPr>
        <p:txBody>
          <a:bodyPr wrap="square">
            <a:spAutoFit/>
          </a:bodyPr>
          <a:lstStyle/>
          <a:p>
            <a:pPr lvl="1"/>
            <a:endParaRPr lang="en-US" dirty="0">
              <a:latin typeface="Times New Roman" panose="02020603050405020304" pitchFamily="18" charset="0"/>
              <a:cs typeface="Times New Roman" panose="02020603050405020304" pitchFamily="18" charset="0"/>
            </a:endParaRPr>
          </a:p>
          <a:p>
            <a:pPr marL="434340" lvl="8" indent="-274320">
              <a:buFont typeface="+mj-lt"/>
              <a:buAutoNum type="alphaLcParenR"/>
              <a:tabLst>
                <a:tab pos="91440" algn="l"/>
              </a:tabLst>
            </a:pPr>
            <a:r>
              <a:rPr lang="en-US" dirty="0">
                <a:latin typeface="Times New Roman" panose="02020603050405020304" pitchFamily="18" charset="0"/>
                <a:cs typeface="Times New Roman" panose="02020603050405020304" pitchFamily="18" charset="0"/>
              </a:rPr>
              <a:t>Randomly select 9 networks from Step 2</a:t>
            </a:r>
            <a:r>
              <a:rPr lang="en-US">
                <a:latin typeface="Times New Roman" panose="02020603050405020304" pitchFamily="18" charset="0"/>
                <a:cs typeface="Times New Roman" panose="02020603050405020304" pitchFamily="18" charset="0"/>
              </a:rPr>
              <a:t> as ensemble members of</a:t>
            </a:r>
            <a:r>
              <a:rPr lang="en-US" dirty="0">
                <a:latin typeface="Times New Roman" panose="02020603050405020304" pitchFamily="18" charset="0"/>
                <a:cs typeface="Times New Roman" panose="02020603050405020304" pitchFamily="18" charset="0"/>
              </a:rPr>
              <a:t> a </a:t>
            </a:r>
            <a:r>
              <a:rPr lang="en-US" dirty="0" err="1">
                <a:latin typeface="Times New Roman" panose="02020603050405020304" pitchFamily="18" charset="0"/>
                <a:cs typeface="Times New Roman" panose="02020603050405020304" pitchFamily="18" charset="0"/>
              </a:rPr>
              <a:t>ThreshNet</a:t>
            </a:r>
            <a:r>
              <a:rPr lang="en-US" dirty="0">
                <a:latin typeface="Times New Roman" panose="02020603050405020304" pitchFamily="18" charset="0"/>
                <a:cs typeface="Times New Roman" panose="02020603050405020304" pitchFamily="18" charset="0"/>
              </a:rPr>
              <a:t> system.</a:t>
            </a:r>
          </a:p>
          <a:p>
            <a:pPr marL="434340" lvl="8" indent="-274320">
              <a:buFont typeface="+mj-lt"/>
              <a:buAutoNum type="alphaLcParenR"/>
              <a:tabLst>
                <a:tab pos="91440" algn="l"/>
              </a:tabLst>
            </a:pPr>
            <a:r>
              <a:rPr lang="en-US" dirty="0">
                <a:latin typeface="Times New Roman" panose="02020603050405020304" pitchFamily="18" charset="0"/>
                <a:cs typeface="Times New Roman" panose="02020603050405020304" pitchFamily="18" charset="0"/>
              </a:rPr>
              <a:t>Sum all decisions (0: no tumor; 1: tumor present) of the 9 networks in a)</a:t>
            </a:r>
          </a:p>
          <a:p>
            <a:pPr marL="434340" lvl="8" indent="-274320">
              <a:buFont typeface="+mj-lt"/>
              <a:buAutoNum type="alphaLcParenR"/>
              <a:tabLst>
                <a:tab pos="91440" algn="l"/>
              </a:tabLst>
            </a:pPr>
            <a:r>
              <a:rPr lang="en-US" dirty="0">
                <a:latin typeface="Times New Roman" panose="02020603050405020304" pitchFamily="18" charset="0"/>
                <a:cs typeface="Times New Roman" panose="02020603050405020304" pitchFamily="18" charset="0"/>
              </a:rPr>
              <a:t>Compare the sum in b) against the </a:t>
            </a:r>
            <a:r>
              <a:rPr lang="en-US" dirty="0" err="1">
                <a:latin typeface="Times New Roman" panose="02020603050405020304" pitchFamily="18" charset="0"/>
                <a:cs typeface="Times New Roman" panose="02020603050405020304" pitchFamily="18" charset="0"/>
              </a:rPr>
              <a:t>ThreshNet</a:t>
            </a:r>
            <a:r>
              <a:rPr lang="en-US" dirty="0">
                <a:latin typeface="Times New Roman" panose="02020603050405020304" pitchFamily="18" charset="0"/>
                <a:cs typeface="Times New Roman" panose="02020603050405020304" pitchFamily="18" charset="0"/>
              </a:rPr>
              <a:t> parameter (set as 1 to 6 depending on application) to generate the system’s decision</a:t>
            </a:r>
          </a:p>
          <a:p>
            <a:pPr marL="434340" lvl="8" indent="-274320">
              <a:buFont typeface="+mj-lt"/>
              <a:buAutoNum type="alphaLcParenR"/>
              <a:tabLst>
                <a:tab pos="91440" algn="l"/>
              </a:tabLst>
            </a:pPr>
            <a:r>
              <a:rPr lang="en-US" dirty="0">
                <a:latin typeface="Times New Roman" panose="02020603050405020304" pitchFamily="18" charset="0"/>
                <a:cs typeface="Times New Roman" panose="02020603050405020304" pitchFamily="18" charset="0"/>
              </a:rPr>
              <a:t>Repeat steps a) - c) to generate total of 10 </a:t>
            </a:r>
            <a:r>
              <a:rPr lang="en-US" dirty="0" err="1">
                <a:latin typeface="Times New Roman" panose="02020603050405020304" pitchFamily="18" charset="0"/>
                <a:cs typeface="Times New Roman" panose="02020603050405020304" pitchFamily="18" charset="0"/>
              </a:rPr>
              <a:t>ThreshNet</a:t>
            </a:r>
            <a:r>
              <a:rPr lang="en-US" dirty="0">
                <a:latin typeface="Times New Roman" panose="02020603050405020304" pitchFamily="18" charset="0"/>
                <a:cs typeface="Times New Roman" panose="02020603050405020304" pitchFamily="18" charset="0"/>
              </a:rPr>
              <a:t> systems </a:t>
            </a:r>
          </a:p>
          <a:p>
            <a:pPr marL="640080" lvl="8" indent="-182880">
              <a:buFont typeface="Courier New" panose="02070309020205020404" pitchFamily="49" charset="0"/>
              <a:buChar char="o"/>
              <a:tabLst>
                <a:tab pos="91440" algn="l"/>
              </a:tabLst>
            </a:pPr>
            <a:r>
              <a:rPr lang="en-US" dirty="0">
                <a:latin typeface="Times New Roman" panose="02020603050405020304" pitchFamily="18" charset="0"/>
                <a:cs typeface="Times New Roman" panose="02020603050405020304" pitchFamily="18" charset="0"/>
              </a:rPr>
              <a:t>This demonstrates the trend of results are not sensitive to particular selections of individual networks</a:t>
            </a:r>
          </a:p>
          <a:p>
            <a:pPr marL="502920" lvl="8" indent="-342900">
              <a:buFont typeface="+mj-lt"/>
              <a:buAutoNum type="alphaLcParenR" startAt="5"/>
              <a:tabLst>
                <a:tab pos="91440" algn="l"/>
              </a:tabLst>
            </a:pPr>
            <a:r>
              <a:rPr lang="en-US" dirty="0">
                <a:latin typeface="Times New Roman" panose="02020603050405020304" pitchFamily="18" charset="0"/>
                <a:cs typeface="Times New Roman" panose="02020603050405020304" pitchFamily="18" charset="0"/>
              </a:rPr>
              <a:t>Test / compare performance of the “</a:t>
            </a:r>
            <a:r>
              <a:rPr lang="en-US" dirty="0" err="1">
                <a:latin typeface="Times New Roman" panose="02020603050405020304" pitchFamily="18" charset="0"/>
                <a:cs typeface="Times New Roman" panose="02020603050405020304" pitchFamily="18" charset="0"/>
              </a:rPr>
              <a:t>ThreshNet</a:t>
            </a:r>
            <a:r>
              <a:rPr lang="en-US" dirty="0">
                <a:latin typeface="Times New Roman" panose="02020603050405020304" pitchFamily="18" charset="0"/>
                <a:cs typeface="Times New Roman" panose="02020603050405020304" pitchFamily="18" charset="0"/>
              </a:rPr>
              <a:t>” system and individual networks</a:t>
            </a:r>
          </a:p>
        </p:txBody>
      </p:sp>
      <p:sp>
        <p:nvSpPr>
          <p:cNvPr id="12" name="TextBox 11">
            <a:extLst>
              <a:ext uri="{FF2B5EF4-FFF2-40B4-BE49-F238E27FC236}">
                <a16:creationId xmlns:a16="http://schemas.microsoft.com/office/drawing/2014/main" id="{44ED7EFD-3BFD-4172-B09D-78FD16B7313F}"/>
              </a:ext>
            </a:extLst>
          </p:cNvPr>
          <p:cNvSpPr txBox="1"/>
          <p:nvPr/>
        </p:nvSpPr>
        <p:spPr>
          <a:xfrm>
            <a:off x="302018" y="568554"/>
            <a:ext cx="6377078" cy="400110"/>
          </a:xfrm>
          <a:prstGeom prst="rect">
            <a:avLst/>
          </a:prstGeom>
          <a:noFill/>
        </p:spPr>
        <p:txBody>
          <a:bodyPr wrap="square">
            <a:spAutoFit/>
          </a:bodyPr>
          <a:lstStyle/>
          <a:p>
            <a:pPr lvl="1"/>
            <a:r>
              <a:rPr lang="en-US" sz="2000" dirty="0">
                <a:latin typeface="Times New Roman" panose="02020603050405020304" pitchFamily="18" charset="0"/>
                <a:cs typeface="Times New Roman" panose="02020603050405020304" pitchFamily="18" charset="0"/>
              </a:rPr>
              <a:t>Step 3: Implement and test “</a:t>
            </a:r>
            <a:r>
              <a:rPr lang="en-US" sz="2000" dirty="0" err="1">
                <a:latin typeface="Times New Roman" panose="02020603050405020304" pitchFamily="18" charset="0"/>
                <a:cs typeface="Times New Roman" panose="02020603050405020304" pitchFamily="18" charset="0"/>
              </a:rPr>
              <a:t>ThreshNet</a:t>
            </a:r>
            <a:r>
              <a:rPr lang="en-US" sz="2000" dirty="0">
                <a:latin typeface="Times New Roman" panose="02020603050405020304" pitchFamily="18" charset="0"/>
                <a:cs typeface="Times New Roman" panose="02020603050405020304" pitchFamily="18" charset="0"/>
              </a:rPr>
              <a:t>” systems</a:t>
            </a:r>
          </a:p>
        </p:txBody>
      </p:sp>
    </p:spTree>
    <p:extLst>
      <p:ext uri="{BB962C8B-B14F-4D97-AF65-F5344CB8AC3E}">
        <p14:creationId xmlns:p14="http://schemas.microsoft.com/office/powerpoint/2010/main" val="4146991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peech Bubble: Rectangle with Corners Rounded 21">
            <a:extLst>
              <a:ext uri="{FF2B5EF4-FFF2-40B4-BE49-F238E27FC236}">
                <a16:creationId xmlns:a16="http://schemas.microsoft.com/office/drawing/2014/main" id="{289A5A49-7200-4899-8A8F-08A3C98C2F20}"/>
              </a:ext>
            </a:extLst>
          </p:cNvPr>
          <p:cNvSpPr/>
          <p:nvPr/>
        </p:nvSpPr>
        <p:spPr>
          <a:xfrm rot="5400000">
            <a:off x="6851889" y="2787499"/>
            <a:ext cx="2043339" cy="1813884"/>
          </a:xfrm>
          <a:prstGeom prst="wedgeRoundRectCallout">
            <a:avLst>
              <a:gd name="adj1" fmla="val -76722"/>
              <a:gd name="adj2" fmla="val 41805"/>
              <a:gd name="adj3" fmla="val 16667"/>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CF23021-8E31-4433-ADC5-C250B5770A53}"/>
              </a:ext>
            </a:extLst>
          </p:cNvPr>
          <p:cNvSpPr txBox="1"/>
          <p:nvPr/>
        </p:nvSpPr>
        <p:spPr>
          <a:xfrm>
            <a:off x="505385" y="2000173"/>
            <a:ext cx="2874555" cy="1384995"/>
          </a:xfrm>
          <a:prstGeom prst="rect">
            <a:avLst/>
          </a:prstGeom>
          <a:noFill/>
        </p:spPr>
        <p:txBody>
          <a:bodyPr wrap="square" rtlCol="0">
            <a:spAutoFit/>
          </a:bodyPr>
          <a:lstStyle/>
          <a:p>
            <a:pPr marL="28575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ResUNet</a:t>
            </a:r>
            <a:r>
              <a:rPr lang="en-US" dirty="0">
                <a:latin typeface="Times New Roman" panose="02020603050405020304" pitchFamily="18" charset="0"/>
                <a:cs typeface="Times New Roman" panose="02020603050405020304" pitchFamily="18" charset="0"/>
              </a:rPr>
              <a:t> is based off </a:t>
            </a:r>
            <a:r>
              <a:rPr lang="en-US" dirty="0" err="1">
                <a:latin typeface="Times New Roman" panose="02020603050405020304" pitchFamily="18" charset="0"/>
                <a:cs typeface="Times New Roman" panose="02020603050405020304" pitchFamily="18" charset="0"/>
              </a:rPr>
              <a:t>UNet</a:t>
            </a:r>
            <a:r>
              <a:rPr lang="en-US" dirty="0">
                <a:latin typeface="Times New Roman" panose="02020603050405020304" pitchFamily="18" charset="0"/>
                <a:cs typeface="Times New Roman" panose="02020603050405020304" pitchFamily="18" charset="0"/>
              </a:rPr>
              <a:t> (a “U”-shaped </a:t>
            </a:r>
            <a:r>
              <a:rPr lang="en-US" dirty="0">
                <a:latin typeface="Times New Roman" panose="02020603050405020304" pitchFamily="18" charset="0"/>
                <a:cs typeface="Times New Roman" panose="02020603050405020304" pitchFamily="18" charset="0"/>
                <a:sym typeface="Wingdings" panose="05000000000000000000" pitchFamily="2" charset="2"/>
              </a:rPr>
              <a:t>fully convolutional network often used in image segmentation applications) and residual blocks</a:t>
            </a:r>
          </a:p>
          <a:p>
            <a:endParaRPr lang="en-US" dirty="0">
              <a:latin typeface="Times New Roman" panose="02020603050405020304" pitchFamily="18" charset="0"/>
              <a:cs typeface="Times New Roman" panose="02020603050405020304" pitchFamily="18" charset="0"/>
            </a:endParaRPr>
          </a:p>
        </p:txBody>
      </p:sp>
      <p:pic>
        <p:nvPicPr>
          <p:cNvPr id="7" name="Picture 6" descr="alt text">
            <a:extLst>
              <a:ext uri="{FF2B5EF4-FFF2-40B4-BE49-F238E27FC236}">
                <a16:creationId xmlns:a16="http://schemas.microsoft.com/office/drawing/2014/main" id="{B8294D0F-FE81-4A9E-A168-4F7A74D52976}"/>
              </a:ext>
            </a:extLst>
          </p:cNvPr>
          <p:cNvPicPr/>
          <p:nvPr/>
        </p:nvPicPr>
        <p:blipFill rotWithShape="1">
          <a:blip r:embed="rId2">
            <a:extLst>
              <a:ext uri="{28A0092B-C50C-407E-A947-70E740481C1C}">
                <a14:useLocalDpi xmlns:a14="http://schemas.microsoft.com/office/drawing/2010/main" val="0"/>
              </a:ext>
            </a:extLst>
          </a:blip>
          <a:srcRect l="9868" t="52463" r="74452" b="19515"/>
          <a:stretch/>
        </p:blipFill>
        <p:spPr bwMode="auto">
          <a:xfrm>
            <a:off x="2695492" y="1232158"/>
            <a:ext cx="595343" cy="584775"/>
          </a:xfrm>
          <a:prstGeom prst="rect">
            <a:avLst/>
          </a:prstGeom>
          <a:noFill/>
          <a:ln>
            <a:noFill/>
          </a:ln>
        </p:spPr>
      </p:pic>
      <p:pic>
        <p:nvPicPr>
          <p:cNvPr id="8" name="Picture 7" descr="alt text">
            <a:extLst>
              <a:ext uri="{FF2B5EF4-FFF2-40B4-BE49-F238E27FC236}">
                <a16:creationId xmlns:a16="http://schemas.microsoft.com/office/drawing/2014/main" id="{C913451A-33F8-48EE-9A4B-2F177D1F9E2F}"/>
              </a:ext>
            </a:extLst>
          </p:cNvPr>
          <p:cNvPicPr/>
          <p:nvPr/>
        </p:nvPicPr>
        <p:blipFill rotWithShape="1">
          <a:blip r:embed="rId2">
            <a:extLst>
              <a:ext uri="{28A0092B-C50C-407E-A947-70E740481C1C}">
                <a14:useLocalDpi xmlns:a14="http://schemas.microsoft.com/office/drawing/2010/main" val="0"/>
              </a:ext>
            </a:extLst>
          </a:blip>
          <a:srcRect l="79046" t="53065" r="5757" b="20808"/>
          <a:stretch/>
        </p:blipFill>
        <p:spPr bwMode="auto">
          <a:xfrm>
            <a:off x="8045483" y="1141250"/>
            <a:ext cx="593132" cy="550241"/>
          </a:xfrm>
          <a:prstGeom prst="rect">
            <a:avLst/>
          </a:prstGeom>
          <a:noFill/>
          <a:ln>
            <a:noFill/>
          </a:ln>
        </p:spPr>
      </p:pic>
      <p:sp>
        <p:nvSpPr>
          <p:cNvPr id="9" name="TextBox 8">
            <a:extLst>
              <a:ext uri="{FF2B5EF4-FFF2-40B4-BE49-F238E27FC236}">
                <a16:creationId xmlns:a16="http://schemas.microsoft.com/office/drawing/2014/main" id="{8F531861-D1E0-4498-B548-B7A8F07127EB}"/>
              </a:ext>
            </a:extLst>
          </p:cNvPr>
          <p:cNvSpPr txBox="1"/>
          <p:nvPr/>
        </p:nvSpPr>
        <p:spPr>
          <a:xfrm>
            <a:off x="2510850" y="933576"/>
            <a:ext cx="1461610"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Input</a:t>
            </a:r>
            <a:r>
              <a:rPr lang="en-US"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image</a:t>
            </a:r>
            <a:endParaRPr 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E52B08AF-32AF-4220-9005-323F6079FC9B}"/>
              </a:ext>
            </a:extLst>
          </p:cNvPr>
          <p:cNvSpPr txBox="1"/>
          <p:nvPr/>
        </p:nvSpPr>
        <p:spPr>
          <a:xfrm>
            <a:off x="7424532" y="1791311"/>
            <a:ext cx="1676129" cy="738664"/>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Segmentation mask </a:t>
            </a:r>
          </a:p>
          <a:p>
            <a:pPr algn="ctr"/>
            <a:r>
              <a:rPr lang="en-US" sz="1400" dirty="0">
                <a:latin typeface="Times New Roman" panose="02020603050405020304" pitchFamily="18" charset="0"/>
                <a:cs typeface="Times New Roman" panose="02020603050405020304" pitchFamily="18" charset="0"/>
              </a:rPr>
              <a:t>(overlayed on top </a:t>
            </a:r>
          </a:p>
          <a:p>
            <a:pPr algn="ctr"/>
            <a:r>
              <a:rPr lang="en-US" sz="1400" dirty="0">
                <a:latin typeface="Times New Roman" panose="02020603050405020304" pitchFamily="18" charset="0"/>
                <a:cs typeface="Times New Roman" panose="02020603050405020304" pitchFamily="18" charset="0"/>
              </a:rPr>
              <a:t>of input image)</a:t>
            </a:r>
          </a:p>
        </p:txBody>
      </p:sp>
      <p:sp>
        <p:nvSpPr>
          <p:cNvPr id="12" name="Rectangle 11">
            <a:extLst>
              <a:ext uri="{FF2B5EF4-FFF2-40B4-BE49-F238E27FC236}">
                <a16:creationId xmlns:a16="http://schemas.microsoft.com/office/drawing/2014/main" id="{1CBAC851-1791-4B14-8D40-10C376D47642}"/>
              </a:ext>
            </a:extLst>
          </p:cNvPr>
          <p:cNvSpPr/>
          <p:nvPr/>
        </p:nvSpPr>
        <p:spPr>
          <a:xfrm>
            <a:off x="290808" y="160947"/>
            <a:ext cx="5679760" cy="861774"/>
          </a:xfrm>
          <a:prstGeom prst="rect">
            <a:avLst/>
          </a:prstGeom>
        </p:spPr>
        <p:txBody>
          <a:bodyPr wrap="square">
            <a:spAutoFit/>
          </a:bodyPr>
          <a:lstStyle/>
          <a:p>
            <a:r>
              <a:rPr lang="en-US" sz="3000" dirty="0">
                <a:latin typeface="Times New Roman" panose="02020603050405020304" pitchFamily="18" charset="0"/>
                <a:cs typeface="Times New Roman" panose="02020603050405020304" pitchFamily="18" charset="0"/>
              </a:rPr>
              <a:t>Framework </a:t>
            </a:r>
          </a:p>
          <a:p>
            <a:endParaRPr lang="en-US" sz="20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0C3F756E-19C5-4414-973D-F0017CACD693}"/>
              </a:ext>
            </a:extLst>
          </p:cNvPr>
          <p:cNvSpPr txBox="1"/>
          <p:nvPr/>
        </p:nvSpPr>
        <p:spPr>
          <a:xfrm>
            <a:off x="4681931" y="933575"/>
            <a:ext cx="4335652" cy="307777"/>
          </a:xfrm>
          <a:prstGeom prst="rect">
            <a:avLst/>
          </a:prstGeom>
          <a:noFill/>
        </p:spPr>
        <p:txBody>
          <a:bodyPr wrap="square">
            <a:spAutoFit/>
          </a:bodyPr>
          <a:lstStyle/>
          <a:p>
            <a:r>
              <a:rPr lang="en-US" dirty="0" err="1">
                <a:latin typeface="Times New Roman" panose="02020603050405020304" pitchFamily="18" charset="0"/>
                <a:cs typeface="Times New Roman" panose="02020603050405020304" pitchFamily="18" charset="0"/>
              </a:rPr>
              <a:t>ResUNet</a:t>
            </a:r>
            <a:r>
              <a:rPr lang="en-US" dirty="0">
                <a:latin typeface="Times New Roman" panose="02020603050405020304" pitchFamily="18" charset="0"/>
                <a:cs typeface="Times New Roman" panose="02020603050405020304" pitchFamily="18" charset="0"/>
              </a:rPr>
              <a:t> Illustration</a:t>
            </a:r>
          </a:p>
        </p:txBody>
      </p:sp>
      <p:sp>
        <p:nvSpPr>
          <p:cNvPr id="18" name="TextBox 17">
            <a:extLst>
              <a:ext uri="{FF2B5EF4-FFF2-40B4-BE49-F238E27FC236}">
                <a16:creationId xmlns:a16="http://schemas.microsoft.com/office/drawing/2014/main" id="{B464AF87-1A76-4727-A29A-2DB409426A27}"/>
              </a:ext>
            </a:extLst>
          </p:cNvPr>
          <p:cNvSpPr txBox="1"/>
          <p:nvPr/>
        </p:nvSpPr>
        <p:spPr>
          <a:xfrm>
            <a:off x="495581" y="3315462"/>
            <a:ext cx="3598437" cy="1169551"/>
          </a:xfrm>
          <a:prstGeom prst="rect">
            <a:avLst/>
          </a:prstGeom>
          <a:solidFill>
            <a:schemeClr val="bg1"/>
          </a:solidFill>
        </p:spPr>
        <p:txBody>
          <a:bodyPr wrap="square">
            <a:spAutoFit/>
          </a:bodyPr>
          <a:lstStyle/>
          <a:p>
            <a:pPr marL="285750" lvl="1"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sym typeface="Wingdings" panose="05000000000000000000" pitchFamily="2" charset="2"/>
              </a:rPr>
              <a:t>ResUNet</a:t>
            </a:r>
            <a:r>
              <a:rPr lang="en-US" dirty="0">
                <a:latin typeface="Times New Roman" panose="02020603050405020304" pitchFamily="18" charset="0"/>
                <a:cs typeface="Times New Roman" panose="02020603050405020304" pitchFamily="18" charset="0"/>
                <a:sym typeface="Wingdings" panose="05000000000000000000" pitchFamily="2" charset="2"/>
              </a:rPr>
              <a:t> consists of three parts:</a:t>
            </a:r>
          </a:p>
          <a:p>
            <a:pPr marL="457200" indent="-182880">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sym typeface="Wingdings" panose="05000000000000000000" pitchFamily="2" charset="2"/>
              </a:rPr>
              <a:t>Encoder Path (res-blocks &amp; </a:t>
            </a:r>
            <a:r>
              <a:rPr lang="en-US" dirty="0" err="1">
                <a:latin typeface="Times New Roman" panose="02020603050405020304" pitchFamily="18" charset="0"/>
                <a:cs typeface="Times New Roman" panose="02020603050405020304" pitchFamily="18" charset="0"/>
                <a:sym typeface="Wingdings" panose="05000000000000000000" pitchFamily="2" charset="2"/>
              </a:rPr>
              <a:t>maxPooling</a:t>
            </a:r>
            <a:r>
              <a:rPr lang="en-US" dirty="0">
                <a:latin typeface="Times New Roman" panose="02020603050405020304" pitchFamily="18" charset="0"/>
                <a:cs typeface="Times New Roman" panose="02020603050405020304" pitchFamily="18" charset="0"/>
                <a:sym typeface="Wingdings" panose="05000000000000000000" pitchFamily="2" charset="2"/>
              </a:rPr>
              <a:t>)</a:t>
            </a:r>
          </a:p>
          <a:p>
            <a:pPr marL="457200" indent="-182880">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sym typeface="Wingdings" panose="05000000000000000000" pitchFamily="2" charset="2"/>
              </a:rPr>
              <a:t>Decoder Path (res-blocks &amp; </a:t>
            </a:r>
            <a:r>
              <a:rPr lang="en-US" dirty="0" err="1">
                <a:latin typeface="Times New Roman" panose="02020603050405020304" pitchFamily="18" charset="0"/>
                <a:cs typeface="Times New Roman" panose="02020603050405020304" pitchFamily="18" charset="0"/>
                <a:sym typeface="Wingdings" panose="05000000000000000000" pitchFamily="2" charset="2"/>
              </a:rPr>
              <a:t>upSampling</a:t>
            </a:r>
            <a:r>
              <a:rPr lang="en-US" dirty="0">
                <a:latin typeface="Times New Roman" panose="02020603050405020304" pitchFamily="18" charset="0"/>
                <a:cs typeface="Times New Roman" panose="02020603050405020304" pitchFamily="18" charset="0"/>
                <a:sym typeface="Wingdings" panose="05000000000000000000" pitchFamily="2" charset="2"/>
              </a:rPr>
              <a:t>)</a:t>
            </a:r>
          </a:p>
          <a:p>
            <a:pPr marL="457200" indent="-182880">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sym typeface="Wingdings" panose="05000000000000000000" pitchFamily="2" charset="2"/>
              </a:rPr>
              <a:t>Bottleneck (connection between Encoder Path and Decoder Path)</a:t>
            </a:r>
          </a:p>
        </p:txBody>
      </p:sp>
      <p:sp>
        <p:nvSpPr>
          <p:cNvPr id="24" name="TextBox 23">
            <a:extLst>
              <a:ext uri="{FF2B5EF4-FFF2-40B4-BE49-F238E27FC236}">
                <a16:creationId xmlns:a16="http://schemas.microsoft.com/office/drawing/2014/main" id="{CC464786-BBAD-4574-988B-EBF80D2454DB}"/>
              </a:ext>
            </a:extLst>
          </p:cNvPr>
          <p:cNvSpPr txBox="1"/>
          <p:nvPr/>
        </p:nvSpPr>
        <p:spPr>
          <a:xfrm>
            <a:off x="290808" y="592944"/>
            <a:ext cx="6465581" cy="400110"/>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Step 4: Implement, test image segmentation </a:t>
            </a:r>
            <a:r>
              <a:rPr lang="en-US" sz="2000" dirty="0" err="1">
                <a:latin typeface="Times New Roman" panose="02020603050405020304" pitchFamily="18" charset="0"/>
                <a:cs typeface="Times New Roman" panose="02020603050405020304" pitchFamily="18" charset="0"/>
              </a:rPr>
              <a:t>ResUNet</a:t>
            </a:r>
            <a:endParaRPr lang="en-US" sz="2000" dirty="0"/>
          </a:p>
        </p:txBody>
      </p:sp>
      <p:pic>
        <p:nvPicPr>
          <p:cNvPr id="14" name="Picture 13">
            <a:extLst>
              <a:ext uri="{FF2B5EF4-FFF2-40B4-BE49-F238E27FC236}">
                <a16:creationId xmlns:a16="http://schemas.microsoft.com/office/drawing/2014/main" id="{028D423C-19B4-4653-940B-25BA96726063}"/>
              </a:ext>
            </a:extLst>
          </p:cNvPr>
          <p:cNvPicPr>
            <a:picLocks noChangeAspect="1"/>
          </p:cNvPicPr>
          <p:nvPr/>
        </p:nvPicPr>
        <p:blipFill>
          <a:blip r:embed="rId3"/>
          <a:stretch>
            <a:fillRect/>
          </a:stretch>
        </p:blipFill>
        <p:spPr>
          <a:xfrm>
            <a:off x="3370136" y="1141250"/>
            <a:ext cx="4503422" cy="3809814"/>
          </a:xfrm>
          <a:prstGeom prst="rect">
            <a:avLst/>
          </a:prstGeom>
        </p:spPr>
      </p:pic>
      <p:pic>
        <p:nvPicPr>
          <p:cNvPr id="17" name="Picture 16">
            <a:extLst>
              <a:ext uri="{FF2B5EF4-FFF2-40B4-BE49-F238E27FC236}">
                <a16:creationId xmlns:a16="http://schemas.microsoft.com/office/drawing/2014/main" id="{FF3FF102-7D64-41E0-999C-FAF6747087AF}"/>
              </a:ext>
            </a:extLst>
          </p:cNvPr>
          <p:cNvPicPr>
            <a:picLocks noChangeAspect="1"/>
          </p:cNvPicPr>
          <p:nvPr/>
        </p:nvPicPr>
        <p:blipFill>
          <a:blip r:embed="rId4"/>
          <a:stretch>
            <a:fillRect/>
          </a:stretch>
        </p:blipFill>
        <p:spPr>
          <a:xfrm>
            <a:off x="7133533" y="2746359"/>
            <a:ext cx="1514886" cy="1870949"/>
          </a:xfrm>
          <a:prstGeom prst="rect">
            <a:avLst/>
          </a:prstGeom>
        </p:spPr>
      </p:pic>
      <p:sp>
        <p:nvSpPr>
          <p:cNvPr id="25" name="TextBox 24">
            <a:extLst>
              <a:ext uri="{FF2B5EF4-FFF2-40B4-BE49-F238E27FC236}">
                <a16:creationId xmlns:a16="http://schemas.microsoft.com/office/drawing/2014/main" id="{B60D7FBE-318C-429B-8A45-8512471052FB}"/>
              </a:ext>
            </a:extLst>
          </p:cNvPr>
          <p:cNvSpPr txBox="1"/>
          <p:nvPr/>
        </p:nvSpPr>
        <p:spPr>
          <a:xfrm>
            <a:off x="505385" y="1089375"/>
            <a:ext cx="2076163" cy="73866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If </a:t>
            </a:r>
            <a:r>
              <a:rPr lang="en-US" dirty="0" err="1">
                <a:latin typeface="Times New Roman" panose="02020603050405020304" pitchFamily="18" charset="0"/>
                <a:cs typeface="Times New Roman" panose="02020603050405020304" pitchFamily="18" charset="0"/>
              </a:rPr>
              <a:t>ThreshNet</a:t>
            </a:r>
            <a:r>
              <a:rPr lang="en-US" dirty="0">
                <a:latin typeface="Times New Roman" panose="02020603050405020304" pitchFamily="18" charset="0"/>
                <a:cs typeface="Times New Roman" panose="02020603050405020304" pitchFamily="18" charset="0"/>
              </a:rPr>
              <a:t> predicts a positive diagnosis, move on to Step 4</a:t>
            </a:r>
          </a:p>
        </p:txBody>
      </p:sp>
    </p:spTree>
    <p:extLst>
      <p:ext uri="{BB962C8B-B14F-4D97-AF65-F5344CB8AC3E}">
        <p14:creationId xmlns:p14="http://schemas.microsoft.com/office/powerpoint/2010/main" val="27652700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97449CA-2F5D-4E76-919B-380DF608A809}"/>
              </a:ext>
            </a:extLst>
          </p:cNvPr>
          <p:cNvSpPr>
            <a:spLocks noGrp="1"/>
          </p:cNvSpPr>
          <p:nvPr>
            <p:ph type="sldNum" idx="12"/>
          </p:nvPr>
        </p:nvSpPr>
        <p:spPr>
          <a:xfrm>
            <a:off x="8264425" y="7335841"/>
            <a:ext cx="548700" cy="393600"/>
          </a:xfrm>
        </p:spPr>
        <p:txBody>
          <a:bodyPr/>
          <a:lstStyle/>
          <a:p>
            <a:pPr marL="0" lvl="0" indent="0" algn="r" rtl="0">
              <a:spcBef>
                <a:spcPts val="0"/>
              </a:spcBef>
              <a:spcAft>
                <a:spcPts val="0"/>
              </a:spcAft>
              <a:buNone/>
            </a:pPr>
            <a:fld id="{00000000-1234-1234-1234-123412341234}" type="slidenum">
              <a:rPr lang="en" smtClean="0">
                <a:latin typeface="Times New Roman" panose="02020603050405020304" pitchFamily="18" charset="0"/>
                <a:cs typeface="Times New Roman" panose="02020603050405020304" pitchFamily="18" charset="0"/>
              </a:rPr>
              <a:t>6</a:t>
            </a:fld>
            <a:endParaRPr lang="en">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09E433B3-9156-4BF2-8D77-BCF63FE92EA5}"/>
              </a:ext>
            </a:extLst>
          </p:cNvPr>
          <p:cNvSpPr txBox="1"/>
          <p:nvPr/>
        </p:nvSpPr>
        <p:spPr>
          <a:xfrm>
            <a:off x="208303" y="185982"/>
            <a:ext cx="8727394"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Individual Neural Networks </a:t>
            </a:r>
          </a:p>
        </p:txBody>
      </p:sp>
      <p:pic>
        <p:nvPicPr>
          <p:cNvPr id="21" name="Picture 2">
            <a:extLst>
              <a:ext uri="{FF2B5EF4-FFF2-40B4-BE49-F238E27FC236}">
                <a16:creationId xmlns:a16="http://schemas.microsoft.com/office/drawing/2014/main" id="{F5E26225-49AF-4A08-8334-EF73728400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459" t="-3788" r="-674" b="268"/>
          <a:stretch/>
        </p:blipFill>
        <p:spPr bwMode="auto">
          <a:xfrm>
            <a:off x="5399104" y="690229"/>
            <a:ext cx="1395170" cy="130428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BF66629E-1E77-4A79-A380-171E5CCEB1D5}"/>
              </a:ext>
            </a:extLst>
          </p:cNvPr>
          <p:cNvPicPr>
            <a:picLocks noChangeAspect="1"/>
          </p:cNvPicPr>
          <p:nvPr/>
        </p:nvPicPr>
        <p:blipFill rotWithShape="1">
          <a:blip r:embed="rId4"/>
          <a:srcRect t="-1" r="49822" b="59"/>
          <a:stretch/>
        </p:blipFill>
        <p:spPr>
          <a:xfrm>
            <a:off x="7086065" y="707975"/>
            <a:ext cx="1395170" cy="1286534"/>
          </a:xfrm>
          <a:prstGeom prst="rect">
            <a:avLst/>
          </a:prstGeom>
        </p:spPr>
      </p:pic>
      <p:sp>
        <p:nvSpPr>
          <p:cNvPr id="25" name="TextBox 24">
            <a:extLst>
              <a:ext uri="{FF2B5EF4-FFF2-40B4-BE49-F238E27FC236}">
                <a16:creationId xmlns:a16="http://schemas.microsoft.com/office/drawing/2014/main" id="{81162568-8102-4873-8490-99B8E7AB1D8B}"/>
              </a:ext>
            </a:extLst>
          </p:cNvPr>
          <p:cNvSpPr txBox="1"/>
          <p:nvPr/>
        </p:nvSpPr>
        <p:spPr>
          <a:xfrm>
            <a:off x="242823" y="646177"/>
            <a:ext cx="4443974" cy="2424703"/>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Data augmentation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Transfer learning techniques (weights=‘</a:t>
            </a:r>
            <a:r>
              <a:rPr lang="en-US" dirty="0" err="1">
                <a:latin typeface="Times New Roman" panose="02020603050405020304" pitchFamily="18" charset="0"/>
                <a:cs typeface="Times New Roman" panose="02020603050405020304" pitchFamily="18" charset="0"/>
              </a:rPr>
              <a:t>imagenet</a:t>
            </a:r>
            <a:r>
              <a:rPr lang="en-US" dirty="0">
                <a:latin typeface="Times New Roman" panose="02020603050405020304" pitchFamily="18" charset="0"/>
                <a:cs typeface="Times New Roman" panose="02020603050405020304" pitchFamily="18" charset="0"/>
              </a:rPr>
              <a:t>’) on a variety of well-known networks  </a:t>
            </a:r>
          </a:p>
          <a:p>
            <a:pPr marL="285750" lvl="2"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Pooling, Flatten, Dense, Dropout layer structures </a:t>
            </a:r>
          </a:p>
          <a:p>
            <a:pPr marL="285750" marR="0" lvl="0" indent="-285750">
              <a:lnSpc>
                <a:spcPct val="107000"/>
              </a:lnSpc>
              <a:spcBef>
                <a:spcPts val="0"/>
              </a:spcBef>
              <a:spcAft>
                <a:spcPts val="0"/>
              </a:spcAft>
              <a:buFont typeface="Arial" panose="020B0604020202020204" pitchFamily="34" charset="0"/>
              <a:buChar char="•"/>
            </a:pPr>
            <a:r>
              <a:rPr lang="en-US" dirty="0">
                <a:effectLst/>
                <a:latin typeface="Times New Roman" panose="02020603050405020304" pitchFamily="18" charset="0"/>
                <a:ea typeface="DengXian" panose="02010600030101010101" pitchFamily="2" charset="-122"/>
                <a:cs typeface="Times New Roman" panose="02020603050405020304" pitchFamily="18" charset="0"/>
              </a:rPr>
              <a:t>Loss = ‘</a:t>
            </a:r>
            <a:r>
              <a:rPr lang="en-US" dirty="0" err="1">
                <a:effectLst/>
                <a:latin typeface="Times New Roman" panose="02020603050405020304" pitchFamily="18" charset="0"/>
                <a:ea typeface="DengXian" panose="02010600030101010101" pitchFamily="2" charset="-122"/>
                <a:cs typeface="Times New Roman" panose="02020603050405020304" pitchFamily="18" charset="0"/>
              </a:rPr>
              <a:t>categorical_crossentropy</a:t>
            </a:r>
            <a:r>
              <a:rPr lang="en-US" dirty="0">
                <a:effectLst/>
                <a:latin typeface="Times New Roman" panose="02020603050405020304" pitchFamily="18" charset="0"/>
                <a:ea typeface="DengXian" panose="02010600030101010101" pitchFamily="2" charset="-122"/>
                <a:cs typeface="Times New Roman" panose="02020603050405020304" pitchFamily="18" charset="0"/>
              </a:rPr>
              <a:t>’</a:t>
            </a:r>
            <a:endParaRPr lang="en-US" dirty="0">
              <a:latin typeface="Times New Roman" panose="02020603050405020304" pitchFamily="18" charset="0"/>
              <a:ea typeface="DengXian" panose="02010600030101010101" pitchFamily="2" charset="-122"/>
              <a:cs typeface="Times New Roman" panose="02020603050405020304" pitchFamily="18" charset="0"/>
            </a:endParaRPr>
          </a:p>
          <a:p>
            <a:pPr marL="285750" marR="0" lvl="0" indent="-285750">
              <a:lnSpc>
                <a:spcPct val="107000"/>
              </a:lnSpc>
              <a:spcBef>
                <a:spcPts val="0"/>
              </a:spcBef>
              <a:spcAft>
                <a:spcPts val="0"/>
              </a:spcAft>
              <a:buFont typeface="Arial" panose="020B0604020202020204" pitchFamily="34" charset="0"/>
              <a:buChar char="•"/>
            </a:pPr>
            <a:r>
              <a:rPr lang="en-US" dirty="0">
                <a:effectLst/>
                <a:latin typeface="Times New Roman" panose="02020603050405020304" pitchFamily="18" charset="0"/>
                <a:ea typeface="DengXian" panose="02010600030101010101" pitchFamily="2" charset="-122"/>
                <a:cs typeface="Times New Roman" panose="02020603050405020304" pitchFamily="18" charset="0"/>
              </a:rPr>
              <a:t>Metrics</a:t>
            </a:r>
            <a:r>
              <a:rPr lang="en-US" dirty="0">
                <a:latin typeface="Times New Roman" panose="02020603050405020304" pitchFamily="18" charset="0"/>
                <a:ea typeface="DengXian" panose="02010600030101010101" pitchFamily="2" charset="-122"/>
                <a:cs typeface="Times New Roman" panose="02020603050405020304" pitchFamily="18" charset="0"/>
              </a:rPr>
              <a:t> = </a:t>
            </a:r>
            <a:r>
              <a:rPr lang="en-US" dirty="0">
                <a:effectLst/>
                <a:latin typeface="Times New Roman" panose="02020603050405020304" pitchFamily="18" charset="0"/>
                <a:ea typeface="DengXian" panose="02010600030101010101" pitchFamily="2" charset="-122"/>
                <a:cs typeface="Times New Roman" panose="02020603050405020304" pitchFamily="18" charset="0"/>
              </a:rPr>
              <a:t>‘accuracy’, ‘</a:t>
            </a:r>
            <a:r>
              <a:rPr lang="en-US" dirty="0" err="1">
                <a:effectLst/>
                <a:latin typeface="Times New Roman" panose="02020603050405020304" pitchFamily="18" charset="0"/>
                <a:ea typeface="DengXian" panose="02010600030101010101" pitchFamily="2" charset="-122"/>
                <a:cs typeface="Times New Roman" panose="02020603050405020304" pitchFamily="18" charset="0"/>
              </a:rPr>
              <a:t>FalseNegatives</a:t>
            </a:r>
            <a:r>
              <a:rPr lang="en-US" dirty="0">
                <a:effectLst/>
                <a:latin typeface="Times New Roman" panose="02020603050405020304" pitchFamily="18" charset="0"/>
                <a:ea typeface="DengXian" panose="02010600030101010101" pitchFamily="2" charset="-122"/>
                <a:cs typeface="Times New Roman" panose="02020603050405020304" pitchFamily="18" charset="0"/>
              </a:rPr>
              <a:t>’</a:t>
            </a:r>
          </a:p>
          <a:p>
            <a:pPr marL="285750" marR="0" lvl="0" indent="-285750">
              <a:lnSpc>
                <a:spcPct val="107000"/>
              </a:lnSpc>
              <a:spcBef>
                <a:spcPts val="0"/>
              </a:spcBef>
              <a:spcAft>
                <a:spcPts val="0"/>
              </a:spcAft>
              <a:buFont typeface="Arial" panose="020B0604020202020204" pitchFamily="34" charset="0"/>
              <a:buChar char="•"/>
            </a:pPr>
            <a:r>
              <a:rPr lang="en-US" dirty="0">
                <a:effectLst/>
                <a:latin typeface="Times New Roman" panose="02020603050405020304" pitchFamily="18" charset="0"/>
                <a:ea typeface="DengXian" panose="02010600030101010101" pitchFamily="2" charset="-122"/>
                <a:cs typeface="Times New Roman" panose="02020603050405020304" pitchFamily="18" charset="0"/>
              </a:rPr>
              <a:t>Optimizers</a:t>
            </a:r>
            <a:r>
              <a:rPr lang="en-US" dirty="0">
                <a:latin typeface="Times New Roman" panose="02020603050405020304" pitchFamily="18" charset="0"/>
                <a:ea typeface="DengXian" panose="02010600030101010101" pitchFamily="2" charset="-122"/>
                <a:cs typeface="Times New Roman" panose="02020603050405020304" pitchFamily="18" charset="0"/>
              </a:rPr>
              <a:t> = ‘</a:t>
            </a:r>
            <a:r>
              <a:rPr lang="en-US" dirty="0">
                <a:effectLst/>
                <a:latin typeface="Times New Roman" panose="02020603050405020304" pitchFamily="18" charset="0"/>
                <a:ea typeface="DengXian" panose="02010600030101010101" pitchFamily="2" charset="-122"/>
                <a:cs typeface="Times New Roman" panose="02020603050405020304" pitchFamily="18" charset="0"/>
              </a:rPr>
              <a:t>Adam’, ‘</a:t>
            </a:r>
            <a:r>
              <a:rPr lang="en-US" dirty="0" err="1">
                <a:effectLst/>
                <a:latin typeface="Times New Roman" panose="02020603050405020304" pitchFamily="18" charset="0"/>
                <a:ea typeface="DengXian" panose="02010600030101010101" pitchFamily="2" charset="-122"/>
                <a:cs typeface="Times New Roman" panose="02020603050405020304" pitchFamily="18" charset="0"/>
              </a:rPr>
              <a:t>Adagrad</a:t>
            </a:r>
            <a:r>
              <a:rPr lang="en-US"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en-US" dirty="0">
              <a:latin typeface="Times New Roman" panose="02020603050405020304" pitchFamily="18" charset="0"/>
              <a:ea typeface="DengXian" panose="02010600030101010101" pitchFamily="2" charset="-122"/>
              <a:cs typeface="Times New Roman" panose="02020603050405020304" pitchFamily="18" charset="0"/>
            </a:endParaRPr>
          </a:p>
          <a:p>
            <a:pPr marL="285750" marR="0" lvl="0" indent="-285750">
              <a:lnSpc>
                <a:spcPct val="107000"/>
              </a:lnSpc>
              <a:spcBef>
                <a:spcPts val="0"/>
              </a:spcBef>
              <a:spcAft>
                <a:spcPts val="0"/>
              </a:spcAft>
              <a:buFont typeface="Arial" panose="020B0604020202020204" pitchFamily="34" charset="0"/>
              <a:buChar char="•"/>
            </a:pPr>
            <a:r>
              <a:rPr lang="en-US" dirty="0">
                <a:latin typeface="Times New Roman" panose="02020603050405020304" pitchFamily="18" charset="0"/>
                <a:ea typeface="DengXian" panose="02010600030101010101" pitchFamily="2" charset="-122"/>
                <a:cs typeface="Times New Roman" panose="02020603050405020304" pitchFamily="18" charset="0"/>
              </a:rPr>
              <a:t>Early stopping  </a:t>
            </a:r>
            <a:r>
              <a:rPr lang="en-US" dirty="0">
                <a:latin typeface="Times New Roman" panose="02020603050405020304" pitchFamily="18" charset="0"/>
                <a:ea typeface="DengXian" panose="02010600030101010101" pitchFamily="2" charset="-122"/>
                <a:cs typeface="Times New Roman" panose="02020603050405020304" pitchFamily="18" charset="0"/>
                <a:sym typeface="Wingdings" panose="05000000000000000000" pitchFamily="2" charset="2"/>
              </a:rPr>
              <a:t> M</a:t>
            </a:r>
            <a:r>
              <a:rPr lang="en-US" dirty="0">
                <a:effectLst/>
                <a:latin typeface="Times New Roman" panose="02020603050405020304" pitchFamily="18" charset="0"/>
                <a:ea typeface="DengXian" panose="02010600030101010101" pitchFamily="2" charset="-122"/>
                <a:cs typeface="Times New Roman" panose="02020603050405020304" pitchFamily="18" charset="0"/>
              </a:rPr>
              <a:t>aximum of 50 epochs</a:t>
            </a:r>
          </a:p>
          <a:p>
            <a:pPr marL="914400" marR="0">
              <a:lnSpc>
                <a:spcPct val="107000"/>
              </a:lnSpc>
              <a:spcBef>
                <a:spcPts val="0"/>
              </a:spcBef>
              <a:spcAft>
                <a:spcPts val="800"/>
              </a:spcAft>
            </a:pPr>
            <a:r>
              <a:rPr lang="en-US" dirty="0">
                <a:effectLst/>
                <a:latin typeface="Times New Roman" panose="02020603050405020304" pitchFamily="18" charset="0"/>
                <a:ea typeface="DengXian" panose="02010600030101010101" pitchFamily="2" charset="-122"/>
                <a:cs typeface="Times New Roman" panose="02020603050405020304" pitchFamily="18" charset="0"/>
              </a:rPr>
              <a:t> </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sym typeface="Wingdings" panose="05000000000000000000" pitchFamily="2" charset="2"/>
            </a:endParaRPr>
          </a:p>
        </p:txBody>
      </p:sp>
      <p:graphicFrame>
        <p:nvGraphicFramePr>
          <p:cNvPr id="33" name="Table 9">
            <a:extLst>
              <a:ext uri="{FF2B5EF4-FFF2-40B4-BE49-F238E27FC236}">
                <a16:creationId xmlns:a16="http://schemas.microsoft.com/office/drawing/2014/main" id="{10BC92CF-DA41-4C71-A290-4E1AE73220B6}"/>
              </a:ext>
            </a:extLst>
          </p:cNvPr>
          <p:cNvGraphicFramePr>
            <a:graphicFrameLocks noGrp="1"/>
          </p:cNvGraphicFramePr>
          <p:nvPr>
            <p:extLst>
              <p:ext uri="{D42A27DB-BD31-4B8C-83A1-F6EECF244321}">
                <p14:modId xmlns:p14="http://schemas.microsoft.com/office/powerpoint/2010/main" val="3103646470"/>
              </p:ext>
            </p:extLst>
          </p:nvPr>
        </p:nvGraphicFramePr>
        <p:xfrm>
          <a:off x="1150538" y="2567431"/>
          <a:ext cx="3263224" cy="1219200"/>
        </p:xfrm>
        <a:graphic>
          <a:graphicData uri="http://schemas.openxmlformats.org/drawingml/2006/table">
            <a:tbl>
              <a:tblPr firstRow="1" bandRow="1">
                <a:tableStyleId>{5C22544A-7EE6-4342-B048-85BDC9FD1C3A}</a:tableStyleId>
              </a:tblPr>
              <a:tblGrid>
                <a:gridCol w="1534669">
                  <a:extLst>
                    <a:ext uri="{9D8B030D-6E8A-4147-A177-3AD203B41FA5}">
                      <a16:colId xmlns:a16="http://schemas.microsoft.com/office/drawing/2014/main" val="1912376483"/>
                    </a:ext>
                  </a:extLst>
                </a:gridCol>
                <a:gridCol w="845461">
                  <a:extLst>
                    <a:ext uri="{9D8B030D-6E8A-4147-A177-3AD203B41FA5}">
                      <a16:colId xmlns:a16="http://schemas.microsoft.com/office/drawing/2014/main" val="2330885253"/>
                    </a:ext>
                  </a:extLst>
                </a:gridCol>
                <a:gridCol w="883094">
                  <a:extLst>
                    <a:ext uri="{9D8B030D-6E8A-4147-A177-3AD203B41FA5}">
                      <a16:colId xmlns:a16="http://schemas.microsoft.com/office/drawing/2014/main" val="3686851045"/>
                    </a:ext>
                  </a:extLst>
                </a:gridCol>
              </a:tblGrid>
              <a:tr h="0">
                <a:tc>
                  <a:txBody>
                    <a:bodyPr/>
                    <a:lstStyle/>
                    <a:p>
                      <a:r>
                        <a:rPr lang="en-US" sz="1000" dirty="0">
                          <a:latin typeface="Times New Roman" panose="02020603050405020304" pitchFamily="18" charset="0"/>
                          <a:cs typeface="Times New Roman" panose="02020603050405020304" pitchFamily="18" charset="0"/>
                        </a:rPr>
                        <a:t>Term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a:latin typeface="Times New Roman" panose="02020603050405020304" pitchFamily="18" charset="0"/>
                          <a:cs typeface="Times New Roman" panose="02020603050405020304" pitchFamily="18" charset="0"/>
                        </a:rPr>
                        <a:t>Actual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a:latin typeface="Times New Roman" panose="02020603050405020304" pitchFamily="18" charset="0"/>
                          <a:cs typeface="Times New Roman" panose="02020603050405020304" pitchFamily="18" charset="0"/>
                        </a:rPr>
                        <a:t>Prediction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208436"/>
                  </a:ext>
                </a:extLst>
              </a:tr>
              <a:tr h="236729">
                <a:tc>
                  <a:txBody>
                    <a:bodyPr/>
                    <a:lstStyle/>
                    <a:p>
                      <a:pPr algn="l"/>
                      <a:r>
                        <a:rPr lang="en-US" sz="1000">
                          <a:latin typeface="Times New Roman" panose="02020603050405020304" pitchFamily="18" charset="0"/>
                          <a:cs typeface="Times New Roman" panose="02020603050405020304" pitchFamily="18" charset="0"/>
                        </a:rPr>
                        <a:t>True Positive (TP)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00">
                          <a:latin typeface="Times New Roman" panose="02020603050405020304" pitchFamily="18" charset="0"/>
                          <a:cs typeface="Times New Roman" panose="02020603050405020304" pitchFamily="18" charset="0"/>
                        </a:rPr>
                        <a:t>Positive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00">
                          <a:latin typeface="Times New Roman" panose="02020603050405020304" pitchFamily="18" charset="0"/>
                          <a:cs typeface="Times New Roman" panose="02020603050405020304" pitchFamily="18" charset="0"/>
                        </a:rPr>
                        <a:t>Positive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9040743"/>
                  </a:ext>
                </a:extLst>
              </a:tr>
              <a:tr h="212270">
                <a:tc>
                  <a:txBody>
                    <a:bodyPr/>
                    <a:lstStyle/>
                    <a:p>
                      <a:pPr algn="l"/>
                      <a:r>
                        <a:rPr lang="en-US" sz="1000">
                          <a:latin typeface="Times New Roman" panose="02020603050405020304" pitchFamily="18" charset="0"/>
                          <a:cs typeface="Times New Roman" panose="02020603050405020304" pitchFamily="18" charset="0"/>
                        </a:rPr>
                        <a:t>True Negative (TN)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00" dirty="0">
                          <a:latin typeface="Times New Roman" panose="02020603050405020304" pitchFamily="18" charset="0"/>
                          <a:cs typeface="Times New Roman" panose="02020603050405020304" pitchFamily="18" charset="0"/>
                        </a:rPr>
                        <a:t>Negative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00">
                          <a:latin typeface="Times New Roman" panose="02020603050405020304" pitchFamily="18" charset="0"/>
                          <a:cs typeface="Times New Roman" panose="02020603050405020304" pitchFamily="18" charset="0"/>
                        </a:rPr>
                        <a:t>Negative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33598182"/>
                  </a:ext>
                </a:extLst>
              </a:tr>
              <a:tr h="226843">
                <a:tc>
                  <a:txBody>
                    <a:bodyPr/>
                    <a:lstStyle/>
                    <a:p>
                      <a:pPr algn="l"/>
                      <a:r>
                        <a:rPr lang="en-US" sz="1000">
                          <a:latin typeface="Times New Roman" panose="02020603050405020304" pitchFamily="18" charset="0"/>
                          <a:cs typeface="Times New Roman" panose="02020603050405020304" pitchFamily="18" charset="0"/>
                        </a:rPr>
                        <a:t>False Positive (FP)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00">
                          <a:latin typeface="Times New Roman" panose="02020603050405020304" pitchFamily="18" charset="0"/>
                          <a:cs typeface="Times New Roman" panose="02020603050405020304" pitchFamily="18" charset="0"/>
                        </a:rPr>
                        <a:t>Negative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00">
                          <a:latin typeface="Times New Roman" panose="02020603050405020304" pitchFamily="18" charset="0"/>
                          <a:cs typeface="Times New Roman" panose="02020603050405020304" pitchFamily="18" charset="0"/>
                        </a:rPr>
                        <a:t>Positive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1298751"/>
                  </a:ext>
                </a:extLst>
              </a:tr>
              <a:tr h="128844">
                <a:tc>
                  <a:txBody>
                    <a:bodyPr/>
                    <a:lstStyle/>
                    <a:p>
                      <a:pPr algn="l"/>
                      <a:r>
                        <a:rPr lang="en-US" sz="1000">
                          <a:latin typeface="Times New Roman" panose="02020603050405020304" pitchFamily="18" charset="0"/>
                          <a:cs typeface="Times New Roman" panose="02020603050405020304" pitchFamily="18" charset="0"/>
                        </a:rPr>
                        <a:t>False Negative (FN)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00">
                          <a:latin typeface="Times New Roman" panose="02020603050405020304" pitchFamily="18" charset="0"/>
                          <a:cs typeface="Times New Roman" panose="02020603050405020304" pitchFamily="18" charset="0"/>
                        </a:rPr>
                        <a:t>Positive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00" dirty="0">
                          <a:latin typeface="Times New Roman" panose="02020603050405020304" pitchFamily="18" charset="0"/>
                          <a:cs typeface="Times New Roman" panose="02020603050405020304" pitchFamily="18" charset="0"/>
                        </a:rPr>
                        <a:t>Negative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55603934"/>
                  </a:ext>
                </a:extLst>
              </a:tr>
            </a:tbl>
          </a:graphicData>
        </a:graphic>
      </p:graphicFrame>
      <p:graphicFrame>
        <p:nvGraphicFramePr>
          <p:cNvPr id="34" name="Table 10">
            <a:extLst>
              <a:ext uri="{FF2B5EF4-FFF2-40B4-BE49-F238E27FC236}">
                <a16:creationId xmlns:a16="http://schemas.microsoft.com/office/drawing/2014/main" id="{6FD6048E-0606-4BD1-95A6-C5E35CEEDE07}"/>
              </a:ext>
            </a:extLst>
          </p:cNvPr>
          <p:cNvGraphicFramePr>
            <a:graphicFrameLocks noGrp="1"/>
          </p:cNvGraphicFramePr>
          <p:nvPr>
            <p:extLst>
              <p:ext uri="{D42A27DB-BD31-4B8C-83A1-F6EECF244321}">
                <p14:modId xmlns:p14="http://schemas.microsoft.com/office/powerpoint/2010/main" val="2708586129"/>
              </p:ext>
            </p:extLst>
          </p:nvPr>
        </p:nvGraphicFramePr>
        <p:xfrm>
          <a:off x="1150538" y="3935110"/>
          <a:ext cx="3281083" cy="817986"/>
        </p:xfrm>
        <a:graphic>
          <a:graphicData uri="http://schemas.openxmlformats.org/drawingml/2006/table">
            <a:tbl>
              <a:tblPr firstRow="1" bandRow="1">
                <a:tableStyleId>{5C22544A-7EE6-4342-B048-85BDC9FD1C3A}</a:tableStyleId>
              </a:tblPr>
              <a:tblGrid>
                <a:gridCol w="786631">
                  <a:extLst>
                    <a:ext uri="{9D8B030D-6E8A-4147-A177-3AD203B41FA5}">
                      <a16:colId xmlns:a16="http://schemas.microsoft.com/office/drawing/2014/main" val="2067775165"/>
                    </a:ext>
                  </a:extLst>
                </a:gridCol>
                <a:gridCol w="1328545">
                  <a:extLst>
                    <a:ext uri="{9D8B030D-6E8A-4147-A177-3AD203B41FA5}">
                      <a16:colId xmlns:a16="http://schemas.microsoft.com/office/drawing/2014/main" val="4287364618"/>
                    </a:ext>
                  </a:extLst>
                </a:gridCol>
                <a:gridCol w="1165907">
                  <a:extLst>
                    <a:ext uri="{9D8B030D-6E8A-4147-A177-3AD203B41FA5}">
                      <a16:colId xmlns:a16="http://schemas.microsoft.com/office/drawing/2014/main" val="1366311991"/>
                    </a:ext>
                  </a:extLst>
                </a:gridCol>
              </a:tblGrid>
              <a:tr h="267435">
                <a:tc>
                  <a:txBody>
                    <a:bodyPr/>
                    <a:lstStyle/>
                    <a:p>
                      <a:pPr marR="0" algn="l" rtl="0" eaLnBrk="1" hangingPunct="1">
                        <a:lnSpc>
                          <a:spcPct val="100000"/>
                        </a:lnSpc>
                        <a:spcBef>
                          <a:spcPts val="0"/>
                        </a:spcBef>
                        <a:spcAft>
                          <a:spcPts val="0"/>
                        </a:spcAft>
                        <a:buClr>
                          <a:srgbClr val="000000"/>
                        </a:buClr>
                        <a:buFont typeface="Arial"/>
                      </a:pPr>
                      <a:r>
                        <a:rPr lang="en-US" sz="1000" b="1" u="none" strike="noStrike" cap="none">
                          <a:solidFill>
                            <a:schemeClr val="lt1"/>
                          </a:solidFill>
                          <a:latin typeface="Times New Roman" panose="02020603050405020304" pitchFamily="18" charset="0"/>
                          <a:cs typeface="Times New Roman" panose="02020603050405020304" pitchFamily="18" charset="0"/>
                          <a:sym typeface="Arial"/>
                        </a:rPr>
                        <a:t>Term</a:t>
                      </a:r>
                      <a:endParaRPr lang="en-US" sz="1000" b="1" i="0" u="none" strike="noStrike" cap="none">
                        <a:solidFill>
                          <a:schemeClr val="lt1"/>
                        </a:solidFill>
                        <a:latin typeface="Times New Roman" panose="02020603050405020304" pitchFamily="18" charset="0"/>
                        <a:ea typeface="+mn-ea"/>
                        <a:cs typeface="Times New Roman" panose="02020603050405020304" pitchFamily="18" charset="0"/>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eaLnBrk="1" hangingPunct="1">
                        <a:lnSpc>
                          <a:spcPct val="100000"/>
                        </a:lnSpc>
                        <a:spcBef>
                          <a:spcPts val="0"/>
                        </a:spcBef>
                        <a:spcAft>
                          <a:spcPts val="0"/>
                        </a:spcAft>
                        <a:buClr>
                          <a:srgbClr val="000000"/>
                        </a:buClr>
                        <a:buFont typeface="Arial"/>
                      </a:pPr>
                      <a:r>
                        <a:rPr lang="en-US" sz="1000" b="1" u="none" strike="noStrike" cap="none">
                          <a:solidFill>
                            <a:schemeClr val="lt1"/>
                          </a:solidFill>
                          <a:latin typeface="Times New Roman" panose="02020603050405020304" pitchFamily="18" charset="0"/>
                          <a:cs typeface="Times New Roman" panose="02020603050405020304" pitchFamily="18" charset="0"/>
                          <a:sym typeface="Arial"/>
                        </a:rPr>
                        <a:t>Definition</a:t>
                      </a:r>
                      <a:endParaRPr lang="en-US" sz="1000" b="1" i="0" u="none" strike="noStrike" cap="none">
                        <a:solidFill>
                          <a:schemeClr val="lt1"/>
                        </a:solidFill>
                        <a:latin typeface="Times New Roman" panose="02020603050405020304" pitchFamily="18" charset="0"/>
                        <a:ea typeface="+mn-ea"/>
                        <a:cs typeface="Times New Roman" panose="02020603050405020304" pitchFamily="18" charset="0"/>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eaLnBrk="1" hangingPunct="1">
                        <a:lnSpc>
                          <a:spcPct val="100000"/>
                        </a:lnSpc>
                        <a:spcBef>
                          <a:spcPts val="0"/>
                        </a:spcBef>
                        <a:spcAft>
                          <a:spcPts val="0"/>
                        </a:spcAft>
                        <a:buClr>
                          <a:srgbClr val="000000"/>
                        </a:buClr>
                        <a:buFont typeface="Arial"/>
                      </a:pPr>
                      <a:r>
                        <a:rPr lang="en-US" sz="1000" b="1" u="none" strike="noStrike" cap="none">
                          <a:solidFill>
                            <a:schemeClr val="lt1"/>
                          </a:solidFill>
                          <a:latin typeface="Times New Roman" panose="02020603050405020304" pitchFamily="18" charset="0"/>
                          <a:cs typeface="Times New Roman" panose="02020603050405020304" pitchFamily="18" charset="0"/>
                          <a:sym typeface="Arial"/>
                        </a:rPr>
                        <a:t>Formula</a:t>
                      </a:r>
                      <a:endParaRPr lang="en-US" sz="1000" b="1" i="0" u="none" strike="noStrike" cap="none">
                        <a:solidFill>
                          <a:schemeClr val="lt1"/>
                        </a:solidFill>
                        <a:latin typeface="Times New Roman" panose="02020603050405020304" pitchFamily="18" charset="0"/>
                        <a:ea typeface="+mn-ea"/>
                        <a:cs typeface="Times New Roman" panose="02020603050405020304" pitchFamily="18" charset="0"/>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8604909"/>
                  </a:ext>
                </a:extLst>
              </a:tr>
              <a:tr h="273192">
                <a:tc>
                  <a:txBody>
                    <a:bodyPr/>
                    <a:lstStyle/>
                    <a:p>
                      <a:pPr marR="0" algn="l" rtl="0" eaLnBrk="1" hangingPunct="1">
                        <a:lnSpc>
                          <a:spcPct val="100000"/>
                        </a:lnSpc>
                        <a:spcBef>
                          <a:spcPts val="0"/>
                        </a:spcBef>
                        <a:spcAft>
                          <a:spcPts val="0"/>
                        </a:spcAft>
                        <a:buClr>
                          <a:srgbClr val="000000"/>
                        </a:buClr>
                        <a:buFont typeface="Arial"/>
                      </a:pPr>
                      <a:r>
                        <a:rPr lang="en-US" sz="1000" b="0" i="0" u="none" strike="noStrike" cap="none">
                          <a:solidFill>
                            <a:schemeClr val="dk1"/>
                          </a:solidFill>
                          <a:latin typeface="Times New Roman" panose="02020603050405020304" pitchFamily="18" charset="0"/>
                          <a:ea typeface="+mn-ea"/>
                          <a:cs typeface="Times New Roman" panose="02020603050405020304" pitchFamily="18" charset="0"/>
                          <a:sym typeface="Arial"/>
                        </a:rPr>
                        <a:t>Sensitivity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eaLnBrk="1" hangingPunct="1">
                        <a:lnSpc>
                          <a:spcPct val="100000"/>
                        </a:lnSpc>
                        <a:spcBef>
                          <a:spcPts val="0"/>
                        </a:spcBef>
                        <a:spcAft>
                          <a:spcPts val="0"/>
                        </a:spcAft>
                        <a:buClr>
                          <a:srgbClr val="000000"/>
                        </a:buClr>
                        <a:buFont typeface="Arial"/>
                      </a:pPr>
                      <a:r>
                        <a:rPr lang="en-US" sz="1000" b="0" i="0" u="none" strike="noStrike" cap="none">
                          <a:solidFill>
                            <a:schemeClr val="dk1"/>
                          </a:solidFill>
                          <a:latin typeface="Times New Roman" panose="02020603050405020304" pitchFamily="18" charset="0"/>
                          <a:ea typeface="+mn-ea"/>
                          <a:cs typeface="Times New Roman" panose="02020603050405020304" pitchFamily="18" charset="0"/>
                          <a:sym typeface="Arial"/>
                        </a:rPr>
                        <a:t>True Positive Rate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eaLnBrk="1" hangingPunct="1">
                        <a:lnSpc>
                          <a:spcPct val="100000"/>
                        </a:lnSpc>
                        <a:spcBef>
                          <a:spcPts val="0"/>
                        </a:spcBef>
                        <a:spcAft>
                          <a:spcPts val="0"/>
                        </a:spcAft>
                        <a:buClr>
                          <a:srgbClr val="000000"/>
                        </a:buClr>
                        <a:buFont typeface="Arial"/>
                      </a:pPr>
                      <a:r>
                        <a:rPr lang="en-US" sz="1000" b="0" i="0" u="none" strike="noStrike" cap="none">
                          <a:solidFill>
                            <a:schemeClr val="dk1"/>
                          </a:solidFill>
                          <a:latin typeface="Times New Roman" panose="02020603050405020304" pitchFamily="18" charset="0"/>
                          <a:ea typeface="+mn-ea"/>
                          <a:cs typeface="Times New Roman" panose="02020603050405020304" pitchFamily="18" charset="0"/>
                          <a:sym typeface="Arial"/>
                        </a:rPr>
                        <a:t>TP / (TP + FN)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1282612"/>
                  </a:ext>
                </a:extLst>
              </a:tr>
              <a:tr h="277359">
                <a:tc>
                  <a:txBody>
                    <a:bodyPr/>
                    <a:lstStyle/>
                    <a:p>
                      <a:pPr marR="0" algn="l" rtl="0" eaLnBrk="1" hangingPunct="1">
                        <a:lnSpc>
                          <a:spcPct val="100000"/>
                        </a:lnSpc>
                        <a:spcBef>
                          <a:spcPts val="0"/>
                        </a:spcBef>
                        <a:spcAft>
                          <a:spcPts val="0"/>
                        </a:spcAft>
                        <a:buClr>
                          <a:srgbClr val="000000"/>
                        </a:buClr>
                        <a:buFont typeface="Arial"/>
                      </a:pPr>
                      <a:r>
                        <a:rPr lang="en-US" sz="1000" b="0" i="0" u="none" strike="noStrike" cap="none">
                          <a:solidFill>
                            <a:schemeClr val="dk1"/>
                          </a:solidFill>
                          <a:latin typeface="Times New Roman" panose="02020603050405020304" pitchFamily="18" charset="0"/>
                          <a:ea typeface="+mn-ea"/>
                          <a:cs typeface="Times New Roman" panose="02020603050405020304" pitchFamily="18" charset="0"/>
                          <a:sym typeface="Arial"/>
                        </a:rPr>
                        <a:t>Specificity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eaLnBrk="1" hangingPunct="1">
                        <a:lnSpc>
                          <a:spcPct val="100000"/>
                        </a:lnSpc>
                        <a:spcBef>
                          <a:spcPts val="0"/>
                        </a:spcBef>
                        <a:spcAft>
                          <a:spcPts val="0"/>
                        </a:spcAft>
                        <a:buClr>
                          <a:srgbClr val="000000"/>
                        </a:buClr>
                        <a:buFont typeface="Arial"/>
                      </a:pPr>
                      <a:r>
                        <a:rPr lang="en-US" sz="1000" b="0" i="0" u="none" strike="noStrike" cap="none">
                          <a:solidFill>
                            <a:schemeClr val="dk1"/>
                          </a:solidFill>
                          <a:latin typeface="Times New Roman" panose="02020603050405020304" pitchFamily="18" charset="0"/>
                          <a:ea typeface="+mn-ea"/>
                          <a:cs typeface="Times New Roman" panose="02020603050405020304" pitchFamily="18" charset="0"/>
                          <a:sym typeface="Arial"/>
                        </a:rPr>
                        <a:t>True Negative Rate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eaLnBrk="1" hangingPunct="1">
                        <a:lnSpc>
                          <a:spcPct val="100000"/>
                        </a:lnSpc>
                        <a:spcBef>
                          <a:spcPts val="0"/>
                        </a:spcBef>
                        <a:spcAft>
                          <a:spcPts val="0"/>
                        </a:spcAft>
                        <a:buClr>
                          <a:srgbClr val="000000"/>
                        </a:buClr>
                        <a:buFont typeface="Arial"/>
                      </a:pPr>
                      <a:r>
                        <a:rPr lang="en-US" sz="1000" b="0" i="0" u="none" strike="noStrike" cap="none" dirty="0">
                          <a:solidFill>
                            <a:schemeClr val="dk1"/>
                          </a:solidFill>
                          <a:latin typeface="Times New Roman" panose="02020603050405020304" pitchFamily="18" charset="0"/>
                          <a:ea typeface="+mn-ea"/>
                          <a:cs typeface="Times New Roman" panose="02020603050405020304" pitchFamily="18" charset="0"/>
                          <a:sym typeface="Arial"/>
                        </a:rPr>
                        <a:t>TN / (TN + FP)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1986592"/>
                  </a:ext>
                </a:extLst>
              </a:tr>
            </a:tbl>
          </a:graphicData>
        </a:graphic>
      </p:graphicFrame>
      <p:sp>
        <p:nvSpPr>
          <p:cNvPr id="30" name="Rectangle 29">
            <a:extLst>
              <a:ext uri="{FF2B5EF4-FFF2-40B4-BE49-F238E27FC236}">
                <a16:creationId xmlns:a16="http://schemas.microsoft.com/office/drawing/2014/main" id="{B212A1A8-8F89-4AD5-985D-0295B426A708}"/>
              </a:ext>
            </a:extLst>
          </p:cNvPr>
          <p:cNvSpPr/>
          <p:nvPr/>
        </p:nvSpPr>
        <p:spPr>
          <a:xfrm>
            <a:off x="5642477" y="646177"/>
            <a:ext cx="1157413" cy="16415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Accuracy</a:t>
            </a:r>
            <a:endParaRPr lang="en-US" dirty="0">
              <a:latin typeface="Times New Roman" panose="02020603050405020304" pitchFamily="18" charset="0"/>
              <a:cs typeface="Times New Roman" panose="02020603050405020304" pitchFamily="18" charset="0"/>
            </a:endParaRPr>
          </a:p>
        </p:txBody>
      </p:sp>
      <p:grpSp>
        <p:nvGrpSpPr>
          <p:cNvPr id="37" name="Group 36">
            <a:extLst>
              <a:ext uri="{FF2B5EF4-FFF2-40B4-BE49-F238E27FC236}">
                <a16:creationId xmlns:a16="http://schemas.microsoft.com/office/drawing/2014/main" id="{8DEB1032-BBAB-4A1A-8D14-F1C6BDAB5EE0}"/>
              </a:ext>
            </a:extLst>
          </p:cNvPr>
          <p:cNvGrpSpPr/>
          <p:nvPr/>
        </p:nvGrpSpPr>
        <p:grpSpPr>
          <a:xfrm>
            <a:off x="5757796" y="2142981"/>
            <a:ext cx="2703138" cy="2575275"/>
            <a:chOff x="5917622" y="2256988"/>
            <a:chExt cx="2417725" cy="2422369"/>
          </a:xfrm>
        </p:grpSpPr>
        <p:pic>
          <p:nvPicPr>
            <p:cNvPr id="22" name="Picture 4">
              <a:extLst>
                <a:ext uri="{FF2B5EF4-FFF2-40B4-BE49-F238E27FC236}">
                  <a16:creationId xmlns:a16="http://schemas.microsoft.com/office/drawing/2014/main" id="{8EB4BCF6-045F-40FE-9514-C606DF00F9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3984" y="2418649"/>
              <a:ext cx="2411363" cy="226070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77A46867-3D9F-43F4-8A3C-EC0AECC1F46D}"/>
                </a:ext>
              </a:extLst>
            </p:cNvPr>
            <p:cNvSpPr txBox="1"/>
            <p:nvPr/>
          </p:nvSpPr>
          <p:spPr>
            <a:xfrm>
              <a:off x="6989390" y="2465425"/>
              <a:ext cx="1123393" cy="261610"/>
            </a:xfrm>
            <a:prstGeom prst="rect">
              <a:avLst/>
            </a:prstGeom>
            <a:noFill/>
          </p:spPr>
          <p:txBody>
            <a:bodyPr wrap="square" rtlCol="0">
              <a:spAutoFit/>
            </a:bodyPr>
            <a:lstStyle/>
            <a:p>
              <a:r>
                <a:rPr lang="en-US" sz="1100">
                  <a:solidFill>
                    <a:schemeClr val="bg1"/>
                  </a:solidFill>
                  <a:latin typeface="Times New Roman" panose="02020603050405020304" pitchFamily="18" charset="0"/>
                  <a:cs typeface="Times New Roman" panose="02020603050405020304" pitchFamily="18" charset="0"/>
                </a:rPr>
                <a:t>False Positive</a:t>
              </a:r>
            </a:p>
          </p:txBody>
        </p:sp>
        <p:sp>
          <p:nvSpPr>
            <p:cNvPr id="27" name="TextBox 26">
              <a:extLst>
                <a:ext uri="{FF2B5EF4-FFF2-40B4-BE49-F238E27FC236}">
                  <a16:creationId xmlns:a16="http://schemas.microsoft.com/office/drawing/2014/main" id="{16F9E06A-006F-496F-98B0-CD554CC827A2}"/>
                </a:ext>
              </a:extLst>
            </p:cNvPr>
            <p:cNvSpPr txBox="1"/>
            <p:nvPr/>
          </p:nvSpPr>
          <p:spPr>
            <a:xfrm>
              <a:off x="6100317" y="3492394"/>
              <a:ext cx="1178317" cy="246221"/>
            </a:xfrm>
            <a:prstGeom prst="rect">
              <a:avLst/>
            </a:prstGeom>
            <a:noFill/>
          </p:spPr>
          <p:txBody>
            <a:bodyPr wrap="square" rtlCol="0">
              <a:spAutoFit/>
            </a:bodyPr>
            <a:lstStyle/>
            <a:p>
              <a:r>
                <a:rPr lang="en-US" sz="1050">
                  <a:solidFill>
                    <a:schemeClr val="bg1"/>
                  </a:solidFill>
                  <a:latin typeface="Times New Roman" panose="02020603050405020304" pitchFamily="18" charset="0"/>
                  <a:cs typeface="Times New Roman" panose="02020603050405020304" pitchFamily="18" charset="0"/>
                </a:rPr>
                <a:t>False Negative</a:t>
              </a:r>
            </a:p>
          </p:txBody>
        </p:sp>
        <p:sp>
          <p:nvSpPr>
            <p:cNvPr id="28" name="TextBox 27">
              <a:extLst>
                <a:ext uri="{FF2B5EF4-FFF2-40B4-BE49-F238E27FC236}">
                  <a16:creationId xmlns:a16="http://schemas.microsoft.com/office/drawing/2014/main" id="{6A470C54-E8AE-481A-A720-36C5EB0A71E0}"/>
                </a:ext>
              </a:extLst>
            </p:cNvPr>
            <p:cNvSpPr txBox="1"/>
            <p:nvPr/>
          </p:nvSpPr>
          <p:spPr>
            <a:xfrm>
              <a:off x="6990245" y="3492394"/>
              <a:ext cx="1099778" cy="246221"/>
            </a:xfrm>
            <a:prstGeom prst="rect">
              <a:avLst/>
            </a:prstGeom>
            <a:noFill/>
          </p:spPr>
          <p:txBody>
            <a:bodyPr wrap="square" rtlCol="0">
              <a:spAutoFit/>
            </a:bodyPr>
            <a:lstStyle/>
            <a:p>
              <a:r>
                <a:rPr lang="en-US" sz="1050">
                  <a:solidFill>
                    <a:schemeClr val="bg1"/>
                  </a:solidFill>
                  <a:latin typeface="Times New Roman" panose="02020603050405020304" pitchFamily="18" charset="0"/>
                  <a:cs typeface="Times New Roman" panose="02020603050405020304" pitchFamily="18" charset="0"/>
                </a:rPr>
                <a:t>True Negative</a:t>
              </a:r>
            </a:p>
          </p:txBody>
        </p:sp>
        <p:sp>
          <p:nvSpPr>
            <p:cNvPr id="29" name="TextBox 28">
              <a:extLst>
                <a:ext uri="{FF2B5EF4-FFF2-40B4-BE49-F238E27FC236}">
                  <a16:creationId xmlns:a16="http://schemas.microsoft.com/office/drawing/2014/main" id="{0539FD7E-BC3F-45B4-B6E0-A2C8710BF5D4}"/>
                </a:ext>
              </a:extLst>
            </p:cNvPr>
            <p:cNvSpPr txBox="1"/>
            <p:nvPr/>
          </p:nvSpPr>
          <p:spPr>
            <a:xfrm>
              <a:off x="6109010" y="2469565"/>
              <a:ext cx="1099778" cy="261610"/>
            </a:xfrm>
            <a:prstGeom prst="rect">
              <a:avLst/>
            </a:prstGeom>
            <a:noFill/>
          </p:spPr>
          <p:txBody>
            <a:bodyPr wrap="square" rtlCol="0">
              <a:spAutoFit/>
            </a:bodyPr>
            <a:lstStyle/>
            <a:p>
              <a:r>
                <a:rPr lang="en-US" sz="1100">
                  <a:latin typeface="Times New Roman" panose="02020603050405020304" pitchFamily="18" charset="0"/>
                  <a:cs typeface="Times New Roman" panose="02020603050405020304" pitchFamily="18" charset="0"/>
                </a:rPr>
                <a:t>True Positive</a:t>
              </a:r>
            </a:p>
          </p:txBody>
        </p:sp>
        <p:sp>
          <p:nvSpPr>
            <p:cNvPr id="32" name="Rectangle 31">
              <a:extLst>
                <a:ext uri="{FF2B5EF4-FFF2-40B4-BE49-F238E27FC236}">
                  <a16:creationId xmlns:a16="http://schemas.microsoft.com/office/drawing/2014/main" id="{B40CAAF4-9533-47E6-8839-498E4A05130A}"/>
                </a:ext>
              </a:extLst>
            </p:cNvPr>
            <p:cNvSpPr/>
            <p:nvPr/>
          </p:nvSpPr>
          <p:spPr>
            <a:xfrm>
              <a:off x="5917622" y="2256988"/>
              <a:ext cx="2241740" cy="19658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Confusion Matrix</a:t>
              </a:r>
              <a:endParaRPr lang="en-US">
                <a:latin typeface="Times New Roman" panose="02020603050405020304" pitchFamily="18" charset="0"/>
                <a:cs typeface="Times New Roman" panose="02020603050405020304" pitchFamily="18" charset="0"/>
              </a:endParaRPr>
            </a:p>
          </p:txBody>
        </p:sp>
      </p:grpSp>
      <p:sp>
        <p:nvSpPr>
          <p:cNvPr id="31" name="Rectangle 30">
            <a:extLst>
              <a:ext uri="{FF2B5EF4-FFF2-40B4-BE49-F238E27FC236}">
                <a16:creationId xmlns:a16="http://schemas.microsoft.com/office/drawing/2014/main" id="{32EBDBDD-EA1C-4F26-944C-794752A2C26E}"/>
              </a:ext>
            </a:extLst>
          </p:cNvPr>
          <p:cNvSpPr/>
          <p:nvPr/>
        </p:nvSpPr>
        <p:spPr>
          <a:xfrm>
            <a:off x="7126410" y="559503"/>
            <a:ext cx="1301880" cy="2199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Loss</a:t>
            </a:r>
            <a:endParaRPr lang="en-US" dirty="0">
              <a:latin typeface="Times New Roman" panose="02020603050405020304" pitchFamily="18" charset="0"/>
              <a:cs typeface="Times New Roman" panose="02020603050405020304" pitchFamily="18" charset="0"/>
            </a:endParaRPr>
          </a:p>
        </p:txBody>
      </p:sp>
      <p:sp>
        <p:nvSpPr>
          <p:cNvPr id="39" name="TextBox 38">
            <a:extLst>
              <a:ext uri="{FF2B5EF4-FFF2-40B4-BE49-F238E27FC236}">
                <a16:creationId xmlns:a16="http://schemas.microsoft.com/office/drawing/2014/main" id="{BAFC1DA7-AF38-4F99-89FF-12DA813145D4}"/>
              </a:ext>
            </a:extLst>
          </p:cNvPr>
          <p:cNvSpPr txBox="1"/>
          <p:nvPr/>
        </p:nvSpPr>
        <p:spPr>
          <a:xfrm>
            <a:off x="6054633" y="348716"/>
            <a:ext cx="1912703" cy="307777"/>
          </a:xfrm>
          <a:prstGeom prst="rect">
            <a:avLst/>
          </a:prstGeom>
          <a:noFill/>
        </p:spPr>
        <p:txBody>
          <a:bodyPr wrap="none" rtlCol="0">
            <a:spAutoFit/>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One network’s statistics</a:t>
            </a:r>
          </a:p>
        </p:txBody>
      </p:sp>
    </p:spTree>
    <p:extLst>
      <p:ext uri="{BB962C8B-B14F-4D97-AF65-F5344CB8AC3E}">
        <p14:creationId xmlns:p14="http://schemas.microsoft.com/office/powerpoint/2010/main" val="2270132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98028B4-193D-4C6A-AE9B-DE16070836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7981" y="1035937"/>
            <a:ext cx="2665656" cy="189043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17E32537-2D22-4BD4-83CD-E76C9808DD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7731" y="2884011"/>
            <a:ext cx="2662437" cy="193758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5B7091D2-B085-4CAE-8502-BA49C786D78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275" t="9868" r="12798" b="44831"/>
          <a:stretch/>
        </p:blipFill>
        <p:spPr bwMode="auto">
          <a:xfrm>
            <a:off x="7415774" y="93861"/>
            <a:ext cx="1441310" cy="89012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355C9398-82F3-4A6F-B110-8AD9E89B3B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737" y="2931158"/>
            <a:ext cx="2760857" cy="18904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41F6610-8A14-40C6-A3A8-22D4DE439D89}"/>
              </a:ext>
            </a:extLst>
          </p:cNvPr>
          <p:cNvSpPr txBox="1"/>
          <p:nvPr/>
        </p:nvSpPr>
        <p:spPr>
          <a:xfrm>
            <a:off x="301546" y="160485"/>
            <a:ext cx="2197430" cy="553998"/>
          </a:xfrm>
          <a:prstGeom prst="rect">
            <a:avLst/>
          </a:prstGeom>
          <a:noFill/>
        </p:spPr>
        <p:txBody>
          <a:bodyPr wrap="square" rtlCol="0">
            <a:spAutoFit/>
          </a:bodyPr>
          <a:lstStyle/>
          <a:p>
            <a:r>
              <a:rPr lang="en-US" sz="3000">
                <a:latin typeface="Times New Roman" panose="02020603050405020304" pitchFamily="18" charset="0"/>
                <a:cs typeface="Times New Roman" panose="02020603050405020304" pitchFamily="18" charset="0"/>
              </a:rPr>
              <a:t>Findings</a:t>
            </a:r>
          </a:p>
        </p:txBody>
      </p:sp>
      <p:sp>
        <p:nvSpPr>
          <p:cNvPr id="4" name="TextBox 3">
            <a:extLst>
              <a:ext uri="{FF2B5EF4-FFF2-40B4-BE49-F238E27FC236}">
                <a16:creationId xmlns:a16="http://schemas.microsoft.com/office/drawing/2014/main" id="{5185650E-9B34-4A77-96CE-2E47CE4C2780}"/>
              </a:ext>
            </a:extLst>
          </p:cNvPr>
          <p:cNvSpPr txBox="1"/>
          <p:nvPr/>
        </p:nvSpPr>
        <p:spPr>
          <a:xfrm>
            <a:off x="279266" y="1114605"/>
            <a:ext cx="3086058" cy="2195473"/>
          </a:xfrm>
          <a:prstGeom prst="rect">
            <a:avLst/>
          </a:prstGeom>
          <a:noFill/>
        </p:spPr>
        <p:txBody>
          <a:bodyPr wrap="square" rtlCol="0">
            <a:spAutoFit/>
          </a:bodyPr>
          <a:lstStyle/>
          <a:p>
            <a:pPr marL="285750" lvl="1" indent="-285750">
              <a:spcBef>
                <a:spcPts val="410"/>
              </a:spcBef>
              <a:buFont typeface="Arial" panose="020B0604020202020204" pitchFamily="34" charset="0"/>
              <a:buChar char="•"/>
            </a:pPr>
            <a:r>
              <a:rPr lang="en-US">
                <a:solidFill>
                  <a:srgbClr val="000000"/>
                </a:solidFill>
                <a:latin typeface="Times New Roman" panose="02020603050405020304" pitchFamily="18" charset="0"/>
                <a:cs typeface="Times New Roman" panose="02020603050405020304" pitchFamily="18" charset="0"/>
              </a:rPr>
              <a:t>Variance among </a:t>
            </a:r>
            <a:r>
              <a:rPr lang="en-US" err="1">
                <a:solidFill>
                  <a:srgbClr val="000000"/>
                </a:solidFill>
                <a:latin typeface="Times New Roman" panose="02020603050405020304" pitchFamily="18" charset="0"/>
                <a:cs typeface="Times New Roman" panose="02020603050405020304" pitchFamily="18" charset="0"/>
              </a:rPr>
              <a:t>ThreshNet</a:t>
            </a:r>
            <a:r>
              <a:rPr lang="en-US">
                <a:solidFill>
                  <a:srgbClr val="000000"/>
                </a:solidFill>
                <a:latin typeface="Times New Roman" panose="02020603050405020304" pitchFamily="18" charset="0"/>
                <a:cs typeface="Times New Roman" panose="02020603050405020304" pitchFamily="18" charset="0"/>
              </a:rPr>
              <a:t> systems are smaller than variance among individual nets (Fig. 3 vs Fig. 1 &amp; 2) </a:t>
            </a:r>
            <a:r>
              <a:rPr lang="en-US">
                <a:solidFill>
                  <a:srgbClr val="000000"/>
                </a:solidFill>
                <a:latin typeface="Times New Roman" panose="02020603050405020304" pitchFamily="18" charset="0"/>
                <a:cs typeface="Times New Roman" panose="02020603050405020304" pitchFamily="18" charset="0"/>
                <a:sym typeface="Wingdings" panose="05000000000000000000" pitchFamily="2" charset="2"/>
              </a:rPr>
              <a:t> </a:t>
            </a:r>
            <a:r>
              <a:rPr lang="en-US">
                <a:latin typeface="Times New Roman" panose="02020603050405020304" pitchFamily="18" charset="0"/>
                <a:cs typeface="Times New Roman" panose="02020603050405020304" pitchFamily="18" charset="0"/>
              </a:rPr>
              <a:t>More consistent performance</a:t>
            </a:r>
          </a:p>
          <a:p>
            <a:pPr marL="285750" lvl="1" indent="-285750">
              <a:spcBef>
                <a:spcPts val="410"/>
              </a:spcBef>
              <a:buFont typeface="Arial" panose="020B0604020202020204" pitchFamily="34" charset="0"/>
              <a:buChar char="•"/>
            </a:pPr>
            <a:r>
              <a:rPr lang="en-US">
                <a:latin typeface="Times New Roman" panose="02020603050405020304" pitchFamily="18" charset="0"/>
                <a:cs typeface="Times New Roman" panose="02020603050405020304" pitchFamily="18" charset="0"/>
              </a:rPr>
              <a:t>Performance &amp; tradeoff of </a:t>
            </a:r>
            <a:r>
              <a:rPr lang="en-US" err="1">
                <a:latin typeface="Times New Roman" panose="02020603050405020304" pitchFamily="18" charset="0"/>
                <a:cs typeface="Times New Roman" panose="02020603050405020304" pitchFamily="18" charset="0"/>
              </a:rPr>
              <a:t>ThreshNet</a:t>
            </a:r>
            <a:r>
              <a:rPr lang="en-US">
                <a:latin typeface="Times New Roman" panose="02020603050405020304" pitchFamily="18" charset="0"/>
                <a:cs typeface="Times New Roman" panose="02020603050405020304" pitchFamily="18" charset="0"/>
              </a:rPr>
              <a:t> parameters (more on next slide)</a:t>
            </a:r>
            <a:endParaRPr lang="en-US">
              <a:solidFill>
                <a:srgbClr val="000000"/>
              </a:solidFill>
              <a:latin typeface="Times New Roman" panose="02020603050405020304" pitchFamily="18" charset="0"/>
              <a:cs typeface="Times New Roman" panose="02020603050405020304" pitchFamily="18" charset="0"/>
            </a:endParaRPr>
          </a:p>
          <a:p>
            <a:pPr lvl="1">
              <a:spcBef>
                <a:spcPts val="410"/>
              </a:spcBef>
            </a:pPr>
            <a:endParaRPr lang="en-US" sz="1600" dirty="0">
              <a:solidFill>
                <a:srgbClr val="000000"/>
              </a:solidFill>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FE403A8F-B70B-419D-859A-E2D990CE8278}"/>
              </a:ext>
            </a:extLst>
          </p:cNvPr>
          <p:cNvSpPr txBox="1"/>
          <p:nvPr/>
        </p:nvSpPr>
        <p:spPr>
          <a:xfrm>
            <a:off x="301545" y="635827"/>
            <a:ext cx="5899623" cy="400110"/>
          </a:xfrm>
          <a:prstGeom prst="rect">
            <a:avLst/>
          </a:prstGeom>
          <a:noFill/>
        </p:spPr>
        <p:txBody>
          <a:bodyPr wrap="square">
            <a:spAutoFit/>
          </a:bodyPr>
          <a:lstStyle/>
          <a:p>
            <a:r>
              <a:rPr lang="en-US" sz="2000" err="1">
                <a:solidFill>
                  <a:srgbClr val="000000"/>
                </a:solidFill>
                <a:latin typeface="Times New Roman" panose="02020603050405020304" pitchFamily="18" charset="0"/>
                <a:cs typeface="Times New Roman" panose="02020603050405020304" pitchFamily="18" charset="0"/>
              </a:rPr>
              <a:t>ThreshNet</a:t>
            </a:r>
            <a:r>
              <a:rPr lang="en-US" sz="2000">
                <a:solidFill>
                  <a:srgbClr val="000000"/>
                </a:solidFill>
                <a:latin typeface="Times New Roman" panose="02020603050405020304" pitchFamily="18" charset="0"/>
                <a:cs typeface="Times New Roman" panose="02020603050405020304" pitchFamily="18" charset="0"/>
              </a:rPr>
              <a:t> Systems </a:t>
            </a:r>
            <a:r>
              <a:rPr lang="en-US" sz="2000" err="1">
                <a:solidFill>
                  <a:srgbClr val="000000"/>
                </a:solidFill>
                <a:latin typeface="Times New Roman" panose="02020603050405020304" pitchFamily="18" charset="0"/>
                <a:cs typeface="Times New Roman" panose="02020603050405020304" pitchFamily="18" charset="0"/>
              </a:rPr>
              <a:t>v.</a:t>
            </a:r>
            <a:r>
              <a:rPr lang="en-US" sz="2000" err="1">
                <a:latin typeface="Times New Roman" panose="02020603050405020304" pitchFamily="18" charset="0"/>
                <a:cs typeface="Times New Roman" panose="02020603050405020304" pitchFamily="18" charset="0"/>
              </a:rPr>
              <a:t>s</a:t>
            </a:r>
            <a:r>
              <a:rPr lang="en-US" sz="2000">
                <a:latin typeface="Times New Roman" panose="02020603050405020304" pitchFamily="18" charset="0"/>
                <a:cs typeface="Times New Roman" panose="02020603050405020304" pitchFamily="18" charset="0"/>
              </a:rPr>
              <a:t>.</a:t>
            </a:r>
            <a:r>
              <a:rPr lang="en-US" sz="2000">
                <a:solidFill>
                  <a:srgbClr val="000000"/>
                </a:solidFill>
                <a:latin typeface="Times New Roman" panose="02020603050405020304" pitchFamily="18" charset="0"/>
                <a:cs typeface="Times New Roman" panose="02020603050405020304" pitchFamily="18" charset="0"/>
              </a:rPr>
              <a:t> Individual Member Networks</a:t>
            </a:r>
            <a:endParaRPr lang="en-US" sz="2000"/>
          </a:p>
        </p:txBody>
      </p:sp>
      <p:pic>
        <p:nvPicPr>
          <p:cNvPr id="2052" name="Picture 4">
            <a:extLst>
              <a:ext uri="{FF2B5EF4-FFF2-40B4-BE49-F238E27FC236}">
                <a16:creationId xmlns:a16="http://schemas.microsoft.com/office/drawing/2014/main" id="{69CFC0E4-EB72-47F7-9805-6182595EB0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97457" y="1035937"/>
            <a:ext cx="2761024" cy="189522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E703E55A-5042-4DB9-ABAD-050842B671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96044" y="2925018"/>
            <a:ext cx="2662437" cy="1902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135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D3B02FB-20AA-417D-9E0B-BE684DFCDB0D}"/>
              </a:ext>
            </a:extLst>
          </p:cNvPr>
          <p:cNvSpPr txBox="1"/>
          <p:nvPr/>
        </p:nvSpPr>
        <p:spPr>
          <a:xfrm>
            <a:off x="431517" y="80972"/>
            <a:ext cx="4762842" cy="553998"/>
          </a:xfrm>
          <a:prstGeom prst="rect">
            <a:avLst/>
          </a:prstGeom>
          <a:noFill/>
        </p:spPr>
        <p:txBody>
          <a:bodyPr wrap="none" rtlCol="0">
            <a:spAutoFit/>
          </a:bodyPr>
          <a:lstStyle/>
          <a:p>
            <a:pPr>
              <a:spcBef>
                <a:spcPts val="410"/>
              </a:spcBef>
            </a:pPr>
            <a:r>
              <a:rPr lang="en-US" sz="3000" dirty="0">
                <a:solidFill>
                  <a:srgbClr val="000000"/>
                </a:solidFill>
                <a:latin typeface="Times New Roman" panose="02020603050405020304" pitchFamily="18" charset="0"/>
                <a:cs typeface="Times New Roman" panose="02020603050405020304" pitchFamily="18" charset="0"/>
              </a:rPr>
              <a:t>Results: Performance </a:t>
            </a:r>
            <a:r>
              <a:rPr lang="en-US" sz="3000" dirty="0">
                <a:latin typeface="Times New Roman" panose="02020603050405020304" pitchFamily="18" charset="0"/>
                <a:cs typeface="Times New Roman" panose="02020603050405020304" pitchFamily="18" charset="0"/>
              </a:rPr>
              <a:t>M</a:t>
            </a:r>
            <a:r>
              <a:rPr lang="en-US" sz="3000" dirty="0">
                <a:solidFill>
                  <a:srgbClr val="000000"/>
                </a:solidFill>
                <a:latin typeface="Times New Roman" panose="02020603050405020304" pitchFamily="18" charset="0"/>
                <a:cs typeface="Times New Roman" panose="02020603050405020304" pitchFamily="18" charset="0"/>
              </a:rPr>
              <a:t>etrics</a:t>
            </a:r>
            <a:endParaRPr lang="en-US" sz="2000" dirty="0">
              <a:latin typeface="Times New Roman" panose="02020603050405020304" pitchFamily="18" charset="0"/>
              <a:cs typeface="Times New Roman" panose="02020603050405020304" pitchFamily="18" charset="0"/>
            </a:endParaRPr>
          </a:p>
        </p:txBody>
      </p:sp>
      <p:graphicFrame>
        <p:nvGraphicFramePr>
          <p:cNvPr id="7" name="Table 6">
            <a:extLst>
              <a:ext uri="{FF2B5EF4-FFF2-40B4-BE49-F238E27FC236}">
                <a16:creationId xmlns:a16="http://schemas.microsoft.com/office/drawing/2014/main" id="{3A5405A5-1CA3-49DC-9B1D-A87C2064E39E}"/>
              </a:ext>
            </a:extLst>
          </p:cNvPr>
          <p:cNvGraphicFramePr>
            <a:graphicFrameLocks noGrp="1"/>
          </p:cNvGraphicFramePr>
          <p:nvPr>
            <p:extLst>
              <p:ext uri="{D42A27DB-BD31-4B8C-83A1-F6EECF244321}">
                <p14:modId xmlns:p14="http://schemas.microsoft.com/office/powerpoint/2010/main" val="3022728731"/>
              </p:ext>
            </p:extLst>
          </p:nvPr>
        </p:nvGraphicFramePr>
        <p:xfrm>
          <a:off x="431517" y="1231428"/>
          <a:ext cx="8490810" cy="1830107"/>
        </p:xfrm>
        <a:graphic>
          <a:graphicData uri="http://schemas.openxmlformats.org/drawingml/2006/table">
            <a:tbl>
              <a:tblPr firstRow="1" bandRow="1">
                <a:tableStyleId>{5C22544A-7EE6-4342-B048-85BDC9FD1C3A}</a:tableStyleId>
              </a:tblPr>
              <a:tblGrid>
                <a:gridCol w="1385425">
                  <a:extLst>
                    <a:ext uri="{9D8B030D-6E8A-4147-A177-3AD203B41FA5}">
                      <a16:colId xmlns:a16="http://schemas.microsoft.com/office/drawing/2014/main" val="3242242251"/>
                    </a:ext>
                  </a:extLst>
                </a:gridCol>
                <a:gridCol w="913588">
                  <a:extLst>
                    <a:ext uri="{9D8B030D-6E8A-4147-A177-3AD203B41FA5}">
                      <a16:colId xmlns:a16="http://schemas.microsoft.com/office/drawing/2014/main" val="47037170"/>
                    </a:ext>
                  </a:extLst>
                </a:gridCol>
                <a:gridCol w="929037">
                  <a:extLst>
                    <a:ext uri="{9D8B030D-6E8A-4147-A177-3AD203B41FA5}">
                      <a16:colId xmlns:a16="http://schemas.microsoft.com/office/drawing/2014/main" val="3678734430"/>
                    </a:ext>
                  </a:extLst>
                </a:gridCol>
                <a:gridCol w="923488">
                  <a:extLst>
                    <a:ext uri="{9D8B030D-6E8A-4147-A177-3AD203B41FA5}">
                      <a16:colId xmlns:a16="http://schemas.microsoft.com/office/drawing/2014/main" val="522532262"/>
                    </a:ext>
                  </a:extLst>
                </a:gridCol>
                <a:gridCol w="4339272">
                  <a:extLst>
                    <a:ext uri="{9D8B030D-6E8A-4147-A177-3AD203B41FA5}">
                      <a16:colId xmlns:a16="http://schemas.microsoft.com/office/drawing/2014/main" val="3502288937"/>
                    </a:ext>
                  </a:extLst>
                </a:gridCol>
              </a:tblGrid>
              <a:tr h="263102">
                <a:tc>
                  <a:txBody>
                    <a:bodyPr/>
                    <a:lstStyle/>
                    <a:p>
                      <a:r>
                        <a:rPr lang="en-US" sz="1200" dirty="0">
                          <a:latin typeface="Times New Roman" panose="02020603050405020304" pitchFamily="18" charset="0"/>
                          <a:cs typeface="Times New Roman" panose="02020603050405020304" pitchFamily="18" charset="0"/>
                        </a:rPr>
                        <a:t>Systems/network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Times New Roman" panose="02020603050405020304" pitchFamily="18" charset="0"/>
                          <a:cs typeface="Times New Roman" panose="02020603050405020304" pitchFamily="18" charset="0"/>
                        </a:rPr>
                        <a:t>Sensitivity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b="1" kern="1200">
                          <a:solidFill>
                            <a:schemeClr val="lt1"/>
                          </a:solidFill>
                          <a:latin typeface="Times New Roman" panose="02020603050405020304" pitchFamily="18" charset="0"/>
                          <a:cs typeface="Times New Roman" panose="02020603050405020304" pitchFamily="18" charset="0"/>
                          <a:sym typeface="Wingdings" panose="05000000000000000000" pitchFamily="2" charset="2"/>
                        </a:rPr>
                        <a:t>Specificity</a:t>
                      </a:r>
                      <a:endParaRPr lang="en-US" sz="1200" b="1" kern="1200">
                        <a:solidFill>
                          <a:schemeClr val="lt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b="1" kern="1200" dirty="0">
                          <a:solidFill>
                            <a:schemeClr val="lt1"/>
                          </a:solidFill>
                          <a:latin typeface="Times New Roman" panose="02020603050405020304" pitchFamily="18" charset="0"/>
                          <a:cs typeface="Times New Roman" panose="02020603050405020304" pitchFamily="18" charset="0"/>
                          <a:sym typeface="Wingdings" panose="05000000000000000000" pitchFamily="2" charset="2"/>
                        </a:rPr>
                        <a:t>Accuracy</a:t>
                      </a:r>
                      <a:endParaRPr lang="en-US" sz="1200" b="1" kern="1200" dirty="0">
                        <a:solidFill>
                          <a:schemeClr val="lt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b="1" kern="1200" dirty="0">
                          <a:solidFill>
                            <a:schemeClr val="lt1"/>
                          </a:solidFill>
                          <a:latin typeface="Times New Roman" panose="02020603050405020304" pitchFamily="18" charset="0"/>
                          <a:cs typeface="Times New Roman" panose="02020603050405020304" pitchFamily="18" charset="0"/>
                        </a:rPr>
                        <a:t>Comments</a:t>
                      </a:r>
                      <a:endParaRPr lang="en-US" sz="1200" b="1" kern="1200" dirty="0">
                        <a:solidFill>
                          <a:schemeClr val="lt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55263075"/>
                  </a:ext>
                </a:extLst>
              </a:tr>
              <a:tr h="527891">
                <a:tc>
                  <a:txBody>
                    <a:bodyPr/>
                    <a:lstStyle/>
                    <a:p>
                      <a:r>
                        <a:rPr lang="en-US" sz="1200">
                          <a:latin typeface="Times New Roman" panose="02020603050405020304" pitchFamily="18" charset="0"/>
                          <a:cs typeface="Times New Roman" panose="02020603050405020304" pitchFamily="18" charset="0"/>
                        </a:rPr>
                        <a:t>ThreshNet=1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solidFill>
                            <a:srgbClr val="000000"/>
                          </a:solidFill>
                          <a:latin typeface="Times New Roman" panose="02020603050405020304" pitchFamily="18" charset="0"/>
                          <a:cs typeface="Times New Roman" panose="02020603050405020304" pitchFamily="18" charset="0"/>
                          <a:sym typeface="Wingdings" panose="05000000000000000000" pitchFamily="2" charset="2"/>
                        </a:rPr>
                        <a:t>98.4-100%</a:t>
                      </a:r>
                      <a:endParaRPr lang="en-US" sz="120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rgbClr val="000000"/>
                          </a:solidFill>
                          <a:latin typeface="Times New Roman" panose="02020603050405020304" pitchFamily="18" charset="0"/>
                          <a:cs typeface="Times New Roman" panose="02020603050405020304" pitchFamily="18" charset="0"/>
                          <a:sym typeface="Wingdings" panose="05000000000000000000" pitchFamily="2" charset="2"/>
                        </a:rPr>
                        <a:t>86.4-91.0%</a:t>
                      </a:r>
                      <a:endParaRPr lang="en-US" sz="1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Times New Roman" panose="02020603050405020304" pitchFamily="18" charset="0"/>
                          <a:cs typeface="Times New Roman" panose="02020603050405020304" pitchFamily="18" charset="0"/>
                          <a:sym typeface="Wingdings" panose="05000000000000000000" pitchFamily="2" charset="2"/>
                        </a:rPr>
                        <a:t>90.5-93.7%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dirty="0">
                          <a:solidFill>
                            <a:srgbClr val="000000"/>
                          </a:solidFill>
                          <a:latin typeface="Times New Roman" panose="02020603050405020304" pitchFamily="18" charset="0"/>
                          <a:cs typeface="Times New Roman" panose="02020603050405020304" pitchFamily="18" charset="0"/>
                        </a:rPr>
                        <a:t>Sensitivity</a:t>
                      </a:r>
                      <a:r>
                        <a:rPr lang="en-US" sz="1200" dirty="0">
                          <a:solidFill>
                            <a:srgbClr val="000000"/>
                          </a:solidFill>
                          <a:latin typeface="Times New Roman" panose="02020603050405020304" pitchFamily="18" charset="0"/>
                          <a:cs typeface="Times New Roman" panose="02020603050405020304" pitchFamily="18" charset="0"/>
                        </a:rPr>
                        <a:t>: Highest, always outperforms best sensitivity individual network by 1-3%.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dirty="0">
                          <a:solidFill>
                            <a:srgbClr val="000000"/>
                          </a:solidFill>
                          <a:latin typeface="Times New Roman" panose="02020603050405020304" pitchFamily="18" charset="0"/>
                          <a:cs typeface="Times New Roman" panose="02020603050405020304" pitchFamily="18" charset="0"/>
                          <a:sym typeface="Wingdings" panose="05000000000000000000" pitchFamily="2" charset="2"/>
                        </a:rPr>
                        <a:t>Specificity</a:t>
                      </a:r>
                      <a:r>
                        <a:rPr lang="en-US" sz="1200" dirty="0">
                          <a:solidFill>
                            <a:srgbClr val="000000"/>
                          </a:solidFill>
                          <a:latin typeface="Times New Roman" panose="02020603050405020304" pitchFamily="18" charset="0"/>
                          <a:cs typeface="Times New Roman" panose="02020603050405020304" pitchFamily="18" charset="0"/>
                          <a:sym typeface="Wingdings" panose="05000000000000000000" pitchFamily="2" charset="2"/>
                        </a:rPr>
                        <a:t>: lower than best sensitivity individual net. </a:t>
                      </a:r>
                      <a:endParaRPr lang="en-US" sz="1200" dirty="0">
                        <a:solidFill>
                          <a:srgbClr val="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961053"/>
                  </a:ext>
                </a:extLst>
              </a:tr>
              <a:tr h="45850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a:latin typeface="Times New Roman" panose="02020603050405020304" pitchFamily="18" charset="0"/>
                          <a:cs typeface="Times New Roman" panose="02020603050405020304" pitchFamily="18" charset="0"/>
                        </a:rPr>
                        <a:t>ThreshNet=2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latin typeface="Times New Roman" panose="02020603050405020304" pitchFamily="18" charset="0"/>
                          <a:cs typeface="Times New Roman" panose="02020603050405020304" pitchFamily="18" charset="0"/>
                        </a:rPr>
                        <a:t>97.3-99.0%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Times New Roman" panose="02020603050405020304" pitchFamily="18" charset="0"/>
                          <a:cs typeface="Times New Roman" panose="02020603050405020304" pitchFamily="18" charset="0"/>
                        </a:rPr>
                        <a:t>95.2-97.9%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Times New Roman" panose="02020603050405020304" pitchFamily="18" charset="0"/>
                          <a:cs typeface="Times New Roman" panose="02020603050405020304" pitchFamily="18" charset="0"/>
                          <a:sym typeface="Wingdings" panose="05000000000000000000" pitchFamily="2" charset="2"/>
                        </a:rPr>
                        <a:t>96.2-97.8%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a:solidFill>
                            <a:srgbClr val="000000"/>
                          </a:solidFill>
                          <a:latin typeface="Times New Roman" panose="02020603050405020304" pitchFamily="18" charset="0"/>
                          <a:cs typeface="Times New Roman" panose="02020603050405020304" pitchFamily="18" charset="0"/>
                        </a:rPr>
                        <a:t>Sensitivity: </a:t>
                      </a:r>
                      <a:r>
                        <a:rPr lang="en-US" sz="1200" b="0">
                          <a:solidFill>
                            <a:srgbClr val="000000"/>
                          </a:solidFill>
                          <a:latin typeface="Times New Roman" panose="02020603050405020304" pitchFamily="18" charset="0"/>
                          <a:cs typeface="Times New Roman" panose="02020603050405020304" pitchFamily="18" charset="0"/>
                        </a:rPr>
                        <a:t>Very</a:t>
                      </a:r>
                      <a:r>
                        <a:rPr lang="en-US" sz="1200">
                          <a:solidFill>
                            <a:srgbClr val="000000"/>
                          </a:solidFill>
                          <a:latin typeface="Times New Roman" panose="02020603050405020304" pitchFamily="18" charset="0"/>
                          <a:cs typeface="Times New Roman" panose="02020603050405020304" pitchFamily="18" charset="0"/>
                        </a:rPr>
                        <a:t> high, always outperforms best sensitivity net. </a:t>
                      </a:r>
                      <a:r>
                        <a:rPr lang="en-US" sz="1200" b="1">
                          <a:solidFill>
                            <a:srgbClr val="000000"/>
                          </a:solidFill>
                          <a:latin typeface="Times New Roman" panose="02020603050405020304" pitchFamily="18" charset="0"/>
                          <a:cs typeface="Times New Roman" panose="02020603050405020304" pitchFamily="18" charset="0"/>
                        </a:rPr>
                        <a:t>Specificity</a:t>
                      </a:r>
                      <a:r>
                        <a:rPr lang="en-US" sz="1200">
                          <a:solidFill>
                            <a:srgbClr val="000000"/>
                          </a:solidFill>
                          <a:latin typeface="Times New Roman" panose="02020603050405020304" pitchFamily="18" charset="0"/>
                          <a:cs typeface="Times New Roman" panose="02020603050405020304" pitchFamily="18" charset="0"/>
                        </a:rPr>
                        <a:t>: High, outperforms best sensitivity net 7/10 times.</a:t>
                      </a:r>
                      <a:endParaRPr lang="en-US" sz="1200">
                        <a:solidFill>
                          <a:srgbClr val="000000"/>
                        </a:solidFill>
                        <a:latin typeface="Times New Roman" panose="02020603050405020304" pitchFamily="18" charset="0"/>
                        <a:cs typeface="Times New Roman" panose="02020603050405020304" pitchFamily="18" charset="0"/>
                        <a:sym typeface="Wingdings" panose="05000000000000000000" pitchFamily="2"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1820546"/>
                  </a:ext>
                </a:extLst>
              </a:tr>
              <a:tr h="36689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rgbClr val="000000"/>
                          </a:solidFill>
                          <a:latin typeface="Times New Roman" panose="02020603050405020304" pitchFamily="18" charset="0"/>
                          <a:cs typeface="Times New Roman" panose="02020603050405020304" pitchFamily="18" charset="0"/>
                        </a:rPr>
                        <a:t>Best Sensitivity Individual Network </a:t>
                      </a:r>
                      <a:endParaRPr lang="en-US" sz="1200" kern="1200" dirty="0">
                        <a:solidFill>
                          <a:srgbClr val="000000"/>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a:solidFill>
                            <a:srgbClr val="000000"/>
                          </a:solidFill>
                          <a:latin typeface="Times New Roman" panose="02020603050405020304" pitchFamily="18" charset="0"/>
                          <a:cs typeface="Times New Roman" panose="02020603050405020304" pitchFamily="18" charset="0"/>
                        </a:rPr>
                        <a:t>95.5-98.4%</a:t>
                      </a:r>
                      <a:endParaRPr lang="en-US" sz="1200" kern="1200">
                        <a:solidFill>
                          <a:srgbClr val="000000"/>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rgbClr val="000000"/>
                          </a:solidFill>
                          <a:latin typeface="Times New Roman" panose="02020603050405020304" pitchFamily="18" charset="0"/>
                          <a:cs typeface="Times New Roman" panose="02020603050405020304" pitchFamily="18" charset="0"/>
                        </a:rPr>
                        <a:t>93.7-99.0%</a:t>
                      </a:r>
                      <a:endParaRPr lang="en-US" sz="1200" kern="1200" dirty="0">
                        <a:solidFill>
                          <a:srgbClr val="000000"/>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rgbClr val="000000"/>
                          </a:solidFill>
                          <a:latin typeface="Times New Roman" panose="02020603050405020304" pitchFamily="18" charset="0"/>
                          <a:cs typeface="Times New Roman" panose="02020603050405020304" pitchFamily="18" charset="0"/>
                        </a:rPr>
                        <a:t>95.4-98.6%</a:t>
                      </a:r>
                      <a:endParaRPr lang="en-US" sz="1200" kern="1200" dirty="0">
                        <a:solidFill>
                          <a:srgbClr val="000000"/>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a:solidFill>
                            <a:srgbClr val="000000"/>
                          </a:solidFill>
                          <a:latin typeface="Times New Roman" panose="02020603050405020304" pitchFamily="18" charset="0"/>
                          <a:cs typeface="Times New Roman" panose="02020603050405020304" pitchFamily="18" charset="0"/>
                        </a:rPr>
                        <a:t>Individual networks with best sensitivity in each ensemble, performance to be compared against ThreshNet (1-2) systems  </a:t>
                      </a:r>
                      <a:endParaRPr lang="en-US" sz="1200" kern="1200">
                        <a:solidFill>
                          <a:srgbClr val="000000"/>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9218692"/>
                  </a:ext>
                </a:extLst>
              </a:tr>
            </a:tbl>
          </a:graphicData>
        </a:graphic>
      </p:graphicFrame>
      <p:sp>
        <p:nvSpPr>
          <p:cNvPr id="9" name="TextBox 8">
            <a:extLst>
              <a:ext uri="{FF2B5EF4-FFF2-40B4-BE49-F238E27FC236}">
                <a16:creationId xmlns:a16="http://schemas.microsoft.com/office/drawing/2014/main" id="{847DBFDE-9984-450B-8EBE-46616820DD00}"/>
              </a:ext>
            </a:extLst>
          </p:cNvPr>
          <p:cNvSpPr txBox="1"/>
          <p:nvPr/>
        </p:nvSpPr>
        <p:spPr>
          <a:xfrm>
            <a:off x="431517" y="3147412"/>
            <a:ext cx="7764669" cy="1856919"/>
          </a:xfrm>
          <a:prstGeom prst="rect">
            <a:avLst/>
          </a:prstGeom>
          <a:noFill/>
        </p:spPr>
        <p:txBody>
          <a:bodyPr wrap="square">
            <a:spAutoFit/>
          </a:bodyPr>
          <a:lstStyle/>
          <a:p>
            <a:pPr lvl="1">
              <a:spcBef>
                <a:spcPts val="410"/>
              </a:spcBef>
            </a:pPr>
            <a:r>
              <a:rPr lang="en-US" sz="1400" dirty="0">
                <a:solidFill>
                  <a:srgbClr val="000000"/>
                </a:solidFill>
                <a:latin typeface="Times New Roman" panose="02020603050405020304" pitchFamily="18" charset="0"/>
                <a:cs typeface="Times New Roman" panose="02020603050405020304" pitchFamily="18" charset="0"/>
              </a:rPr>
              <a:t>Higher </a:t>
            </a:r>
            <a:r>
              <a:rPr lang="en-US" sz="1400" dirty="0" err="1">
                <a:solidFill>
                  <a:srgbClr val="000000"/>
                </a:solidFill>
                <a:latin typeface="Times New Roman" panose="02020603050405020304" pitchFamily="18" charset="0"/>
                <a:cs typeface="Times New Roman" panose="02020603050405020304" pitchFamily="18" charset="0"/>
              </a:rPr>
              <a:t>ThreshNet</a:t>
            </a:r>
            <a:r>
              <a:rPr lang="en-US" sz="1400" dirty="0">
                <a:solidFill>
                  <a:srgbClr val="000000"/>
                </a:solidFill>
                <a:latin typeface="Times New Roman" panose="02020603050405020304" pitchFamily="18" charset="0"/>
                <a:cs typeface="Times New Roman" panose="02020603050405020304" pitchFamily="18" charset="0"/>
              </a:rPr>
              <a:t> Parameter Values (4 - 6): </a:t>
            </a:r>
          </a:p>
          <a:p>
            <a:pPr marL="285750" lvl="4" indent="-285750">
              <a:spcBef>
                <a:spcPts val="410"/>
              </a:spcBef>
              <a:buFont typeface="Arial" panose="020B0604020202020204" pitchFamily="34" charset="0"/>
              <a:buChar char="•"/>
            </a:pPr>
            <a:r>
              <a:rPr lang="en-US" b="1" dirty="0">
                <a:solidFill>
                  <a:srgbClr val="000000"/>
                </a:solidFill>
                <a:latin typeface="Times New Roman" panose="02020603050405020304" pitchFamily="18" charset="0"/>
                <a:cs typeface="Times New Roman" panose="02020603050405020304" pitchFamily="18" charset="0"/>
              </a:rPr>
              <a:t>Specificity:</a:t>
            </a:r>
            <a:r>
              <a:rPr lang="en-US" dirty="0">
                <a:solidFill>
                  <a:srgbClr val="00000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a:t>
            </a:r>
            <a:r>
              <a:rPr lang="en-US" dirty="0">
                <a:solidFill>
                  <a:srgbClr val="000000"/>
                </a:solidFill>
                <a:latin typeface="Times New Roman" panose="02020603050405020304" pitchFamily="18" charset="0"/>
                <a:cs typeface="Times New Roman" panose="02020603050405020304" pitchFamily="18" charset="0"/>
              </a:rPr>
              <a:t>imilar to best specificity individual network (difference &lt;1%)</a:t>
            </a:r>
          </a:p>
          <a:p>
            <a:pPr marL="285750" lvl="4" indent="-285750">
              <a:spcBef>
                <a:spcPts val="410"/>
              </a:spcBef>
              <a:buFont typeface="Arial" panose="020B0604020202020204" pitchFamily="34" charset="0"/>
              <a:buChar char="•"/>
            </a:pPr>
            <a:r>
              <a:rPr lang="en-US" sz="1400" b="1" dirty="0">
                <a:solidFill>
                  <a:srgbClr val="000000"/>
                </a:solidFill>
                <a:latin typeface="Times New Roman" panose="02020603050405020304" pitchFamily="18" charset="0"/>
                <a:cs typeface="Times New Roman" panose="02020603050405020304" pitchFamily="18" charset="0"/>
              </a:rPr>
              <a:t>Sensitivity</a:t>
            </a:r>
            <a:r>
              <a:rPr lang="en-US" sz="1400" dirty="0">
                <a:solidFill>
                  <a:srgbClr val="00000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a:t>
            </a:r>
            <a:r>
              <a:rPr lang="en-US" sz="1400" dirty="0">
                <a:solidFill>
                  <a:srgbClr val="000000"/>
                </a:solidFill>
                <a:latin typeface="Times New Roman" panose="02020603050405020304" pitchFamily="18" charset="0"/>
                <a:cs typeface="Times New Roman" panose="02020603050405020304" pitchFamily="18" charset="0"/>
              </a:rPr>
              <a:t>ignificantly improved (up to 15.2%) comparing to </a:t>
            </a:r>
            <a:r>
              <a:rPr lang="en-US" dirty="0">
                <a:solidFill>
                  <a:srgbClr val="000000"/>
                </a:solidFill>
                <a:latin typeface="Times New Roman" panose="02020603050405020304" pitchFamily="18" charset="0"/>
                <a:cs typeface="Times New Roman" panose="02020603050405020304" pitchFamily="18" charset="0"/>
              </a:rPr>
              <a:t>best specificity individual network</a:t>
            </a:r>
            <a:endParaRPr lang="en-US" sz="1400" dirty="0">
              <a:solidFill>
                <a:srgbClr val="000000"/>
              </a:solidFill>
              <a:latin typeface="Times New Roman" panose="02020603050405020304" pitchFamily="18" charset="0"/>
              <a:cs typeface="Times New Roman" panose="02020603050405020304" pitchFamily="18" charset="0"/>
            </a:endParaRPr>
          </a:p>
          <a:p>
            <a:pPr lvl="1">
              <a:spcBef>
                <a:spcPts val="410"/>
              </a:spcBef>
            </a:pPr>
            <a:r>
              <a:rPr lang="en-US" dirty="0">
                <a:solidFill>
                  <a:srgbClr val="000000"/>
                </a:solidFill>
                <a:latin typeface="Times New Roman" panose="02020603050405020304" pitchFamily="18" charset="0"/>
                <a:cs typeface="Times New Roman" panose="02020603050405020304" pitchFamily="18" charset="0"/>
              </a:rPr>
              <a:t>Medium </a:t>
            </a:r>
            <a:r>
              <a:rPr lang="en-US" dirty="0" err="1">
                <a:solidFill>
                  <a:srgbClr val="000000"/>
                </a:solidFill>
                <a:latin typeface="Times New Roman" panose="02020603050405020304" pitchFamily="18" charset="0"/>
                <a:cs typeface="Times New Roman" panose="02020603050405020304" pitchFamily="18" charset="0"/>
              </a:rPr>
              <a:t>ThreshNet</a:t>
            </a:r>
            <a:r>
              <a:rPr lang="en-US" dirty="0">
                <a:solidFill>
                  <a:srgbClr val="000000"/>
                </a:solidFill>
                <a:latin typeface="Times New Roman" panose="02020603050405020304" pitchFamily="18" charset="0"/>
                <a:cs typeface="Times New Roman" panose="02020603050405020304" pitchFamily="18" charset="0"/>
              </a:rPr>
              <a:t> Parameter Values (3 - 5) : </a:t>
            </a:r>
          </a:p>
          <a:p>
            <a:pPr marL="285750" lvl="1" indent="-285750">
              <a:spcBef>
                <a:spcPts val="410"/>
              </a:spcBef>
              <a:buFont typeface="Arial" panose="020B0604020202020204" pitchFamily="34" charset="0"/>
              <a:buChar char="•"/>
            </a:pPr>
            <a:r>
              <a:rPr lang="en-US" dirty="0">
                <a:solidFill>
                  <a:srgbClr val="000000"/>
                </a:solidFill>
                <a:latin typeface="Times New Roman" panose="02020603050405020304" pitchFamily="18" charset="0"/>
                <a:cs typeface="Times New Roman" panose="02020603050405020304" pitchFamily="18" charset="0"/>
              </a:rPr>
              <a:t>Well balanced sensitivity</a:t>
            </a:r>
            <a:r>
              <a:rPr lang="en-US" dirty="0">
                <a:latin typeface="Times New Roman" panose="02020603050405020304" pitchFamily="18" charset="0"/>
                <a:cs typeface="Times New Roman" panose="02020603050405020304" pitchFamily="18" charset="0"/>
              </a:rPr>
              <a:t> and</a:t>
            </a:r>
            <a:r>
              <a:rPr lang="en-US" dirty="0">
                <a:solidFill>
                  <a:srgbClr val="000000"/>
                </a:solidFill>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specificity performance metrics </a:t>
            </a:r>
            <a:endParaRPr lang="en-US" dirty="0">
              <a:solidFill>
                <a:srgbClr val="000000"/>
              </a:solidFill>
              <a:latin typeface="Times New Roman" panose="02020603050405020304" pitchFamily="18" charset="0"/>
              <a:cs typeface="Times New Roman" panose="02020603050405020304" pitchFamily="18" charset="0"/>
            </a:endParaRPr>
          </a:p>
          <a:p>
            <a:pPr marL="285750" lvl="1" indent="-285750">
              <a:spcBef>
                <a:spcPts val="410"/>
              </a:spcBef>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Sensitivity and specificity metrics all in high 90s (%)</a:t>
            </a:r>
          </a:p>
          <a:p>
            <a:endParaRPr lang="en-US" dirty="0"/>
          </a:p>
        </p:txBody>
      </p:sp>
      <p:sp>
        <p:nvSpPr>
          <p:cNvPr id="11" name="TextBox 10">
            <a:extLst>
              <a:ext uri="{FF2B5EF4-FFF2-40B4-BE49-F238E27FC236}">
                <a16:creationId xmlns:a16="http://schemas.microsoft.com/office/drawing/2014/main" id="{A606BA5B-384F-4CDC-942B-CED20DF0064D}"/>
              </a:ext>
            </a:extLst>
          </p:cNvPr>
          <p:cNvSpPr txBox="1"/>
          <p:nvPr/>
        </p:nvSpPr>
        <p:spPr>
          <a:xfrm>
            <a:off x="431517" y="837775"/>
            <a:ext cx="7479545" cy="307777"/>
          </a:xfrm>
          <a:prstGeom prst="rect">
            <a:avLst/>
          </a:prstGeom>
          <a:noFill/>
        </p:spPr>
        <p:txBody>
          <a:bodyPr wrap="square">
            <a:spAutoFit/>
          </a:bodyPr>
          <a:lstStyle/>
          <a:p>
            <a:pPr>
              <a:spcBef>
                <a:spcPts val="410"/>
              </a:spcBef>
            </a:pPr>
            <a:r>
              <a:rPr lang="en-US" dirty="0">
                <a:solidFill>
                  <a:srgbClr val="000000"/>
                </a:solidFill>
                <a:latin typeface="Times New Roman" panose="02020603050405020304" pitchFamily="18" charset="0"/>
                <a:cs typeface="Times New Roman" panose="02020603050405020304" pitchFamily="18" charset="0"/>
              </a:rPr>
              <a:t>Lower </a:t>
            </a:r>
            <a:r>
              <a:rPr lang="en-US" dirty="0" err="1">
                <a:solidFill>
                  <a:srgbClr val="000000"/>
                </a:solidFill>
                <a:latin typeface="Times New Roman" panose="02020603050405020304" pitchFamily="18" charset="0"/>
                <a:cs typeface="Times New Roman" panose="02020603050405020304" pitchFamily="18" charset="0"/>
              </a:rPr>
              <a:t>ThreshNet</a:t>
            </a:r>
            <a:r>
              <a:rPr lang="en-US" dirty="0">
                <a:solidFill>
                  <a:srgbClr val="000000"/>
                </a:solidFill>
                <a:latin typeface="Times New Roman" panose="02020603050405020304" pitchFamily="18" charset="0"/>
                <a:cs typeface="Times New Roman" panose="02020603050405020304" pitchFamily="18" charset="0"/>
              </a:rPr>
              <a:t> Parameter Values (1 - 2): </a:t>
            </a:r>
          </a:p>
        </p:txBody>
      </p:sp>
      <p:sp>
        <p:nvSpPr>
          <p:cNvPr id="16" name="TextBox 15">
            <a:extLst>
              <a:ext uri="{FF2B5EF4-FFF2-40B4-BE49-F238E27FC236}">
                <a16:creationId xmlns:a16="http://schemas.microsoft.com/office/drawing/2014/main" id="{B8D30F01-8EF6-4FD3-BD3B-A5A2EF1070C1}"/>
              </a:ext>
            </a:extLst>
          </p:cNvPr>
          <p:cNvSpPr txBox="1"/>
          <p:nvPr/>
        </p:nvSpPr>
        <p:spPr>
          <a:xfrm>
            <a:off x="431517" y="495619"/>
            <a:ext cx="8068247" cy="400110"/>
          </a:xfrm>
          <a:prstGeom prst="rect">
            <a:avLst/>
          </a:prstGeom>
          <a:noFill/>
        </p:spPr>
        <p:txBody>
          <a:bodyPr wrap="square">
            <a:spAutoFit/>
          </a:bodyPr>
          <a:lstStyle/>
          <a:p>
            <a:r>
              <a:rPr lang="en-US" sz="2000" dirty="0" err="1">
                <a:solidFill>
                  <a:srgbClr val="000000"/>
                </a:solidFill>
                <a:latin typeface="Times New Roman" panose="02020603050405020304" pitchFamily="18" charset="0"/>
                <a:cs typeface="Times New Roman" panose="02020603050405020304" pitchFamily="18" charset="0"/>
              </a:rPr>
              <a:t>ThreshNet</a:t>
            </a:r>
            <a:r>
              <a:rPr lang="en-US" sz="2000" dirty="0">
                <a:solidFill>
                  <a:srgbClr val="000000"/>
                </a:solidFill>
                <a:latin typeface="Times New Roman" panose="02020603050405020304" pitchFamily="18" charset="0"/>
                <a:cs typeface="Times New Roman" panose="02020603050405020304" pitchFamily="18" charset="0"/>
              </a:rPr>
              <a:t> Systems vs Individual Member Networks</a:t>
            </a:r>
            <a:endParaRPr lang="en-US" sz="2000" dirty="0"/>
          </a:p>
        </p:txBody>
      </p:sp>
    </p:spTree>
    <p:extLst>
      <p:ext uri="{BB962C8B-B14F-4D97-AF65-F5344CB8AC3E}">
        <p14:creationId xmlns:p14="http://schemas.microsoft.com/office/powerpoint/2010/main" val="3355753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E86D25D2-5360-467E-95EE-316044B1FA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734" y="1732079"/>
            <a:ext cx="1426225" cy="971019"/>
          </a:xfrm>
          <a:prstGeom prst="rect">
            <a:avLst/>
          </a:prstGeom>
          <a:noFill/>
          <a:extLst>
            <a:ext uri="{909E8E84-426E-40DD-AFC4-6F175D3DCCD1}">
              <a14:hiddenFill xmlns:a14="http://schemas.microsoft.com/office/drawing/2010/main">
                <a:solidFill>
                  <a:srgbClr val="FFFFFF"/>
                </a:solidFill>
              </a14:hiddenFill>
            </a:ext>
          </a:extLst>
        </p:spPr>
      </p:pic>
      <p:sp>
        <p:nvSpPr>
          <p:cNvPr id="5" name="Speech Bubble: Rectangle with Corners Rounded 4">
            <a:extLst>
              <a:ext uri="{FF2B5EF4-FFF2-40B4-BE49-F238E27FC236}">
                <a16:creationId xmlns:a16="http://schemas.microsoft.com/office/drawing/2014/main" id="{FD8482EC-4492-4AEF-9DB0-5CAE10197203}"/>
              </a:ext>
            </a:extLst>
          </p:cNvPr>
          <p:cNvSpPr/>
          <p:nvPr/>
        </p:nvSpPr>
        <p:spPr>
          <a:xfrm rot="5400000">
            <a:off x="1062913" y="2299841"/>
            <a:ext cx="2090459" cy="3168094"/>
          </a:xfrm>
          <a:prstGeom prst="wedgeRoundRectCallout">
            <a:avLst>
              <a:gd name="adj1" fmla="val -96056"/>
              <a:gd name="adj2" fmla="val 34980"/>
              <a:gd name="adj3" fmla="val 16667"/>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6" name="Picture 4">
            <a:extLst>
              <a:ext uri="{FF2B5EF4-FFF2-40B4-BE49-F238E27FC236}">
                <a16:creationId xmlns:a16="http://schemas.microsoft.com/office/drawing/2014/main" id="{D439407C-A62F-4B53-A925-E8A682A049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350" y="2913078"/>
            <a:ext cx="2842761" cy="201603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7C032A2-0297-4C8C-AFE2-00F9AABF8BA8}"/>
              </a:ext>
            </a:extLst>
          </p:cNvPr>
          <p:cNvSpPr txBox="1"/>
          <p:nvPr/>
        </p:nvSpPr>
        <p:spPr>
          <a:xfrm>
            <a:off x="299125" y="119404"/>
            <a:ext cx="3498073" cy="553998"/>
          </a:xfrm>
          <a:prstGeom prst="rect">
            <a:avLst/>
          </a:prstGeom>
          <a:noFill/>
        </p:spPr>
        <p:txBody>
          <a:bodyPr wrap="none" rtlCol="0">
            <a:spAutoFit/>
          </a:bodyPr>
          <a:lstStyle/>
          <a:p>
            <a:r>
              <a:rPr lang="en-US" sz="3000" dirty="0">
                <a:latin typeface="Times New Roman" panose="02020603050405020304" pitchFamily="18" charset="0"/>
                <a:cs typeface="Times New Roman" panose="02020603050405020304" pitchFamily="18" charset="0"/>
              </a:rPr>
              <a:t>Results: ROC Curves</a:t>
            </a:r>
          </a:p>
        </p:txBody>
      </p:sp>
      <p:sp>
        <p:nvSpPr>
          <p:cNvPr id="8" name="TextBox 7">
            <a:extLst>
              <a:ext uri="{FF2B5EF4-FFF2-40B4-BE49-F238E27FC236}">
                <a16:creationId xmlns:a16="http://schemas.microsoft.com/office/drawing/2014/main" id="{A5366321-DE64-4F77-9FA2-510F87D27B7D}"/>
              </a:ext>
            </a:extLst>
          </p:cNvPr>
          <p:cNvSpPr txBox="1"/>
          <p:nvPr/>
        </p:nvSpPr>
        <p:spPr>
          <a:xfrm>
            <a:off x="524096" y="1277272"/>
            <a:ext cx="184731" cy="369332"/>
          </a:xfrm>
          <a:prstGeom prst="rect">
            <a:avLst/>
          </a:prstGeom>
          <a:noFill/>
        </p:spPr>
        <p:txBody>
          <a:bodyPr wrap="none" rtlCol="0">
            <a:spAutoFit/>
          </a:bodyPr>
          <a:lstStyle/>
          <a:p>
            <a:endParaRPr lang="en-US"/>
          </a:p>
        </p:txBody>
      </p:sp>
      <p:sp>
        <p:nvSpPr>
          <p:cNvPr id="9" name="TextBox 8">
            <a:extLst>
              <a:ext uri="{FF2B5EF4-FFF2-40B4-BE49-F238E27FC236}">
                <a16:creationId xmlns:a16="http://schemas.microsoft.com/office/drawing/2014/main" id="{70439466-9A1B-4BFC-84D3-FE16D7181E0C}"/>
              </a:ext>
            </a:extLst>
          </p:cNvPr>
          <p:cNvSpPr txBox="1"/>
          <p:nvPr/>
        </p:nvSpPr>
        <p:spPr>
          <a:xfrm>
            <a:off x="298346" y="839478"/>
            <a:ext cx="8918044" cy="523220"/>
          </a:xfrm>
          <a:prstGeom prst="rect">
            <a:avLst/>
          </a:prstGeom>
          <a:noFill/>
        </p:spPr>
        <p:txBody>
          <a:bodyPr wrap="square" rtlCol="0">
            <a:spAutoFit/>
          </a:bodyPr>
          <a:lstStyle/>
          <a:p>
            <a:pPr marL="285750" lvl="8"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ROC: false positive (sensitivity) vs true positive (1-specificity) rate as probability threshold changes</a:t>
            </a:r>
          </a:p>
          <a:p>
            <a:pPr marL="285750" lvl="8"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Randomly selected </a:t>
            </a:r>
            <a:r>
              <a:rPr lang="en-US" dirty="0" err="1">
                <a:latin typeface="Times New Roman" panose="02020603050405020304" pitchFamily="18" charset="0"/>
                <a:cs typeface="Times New Roman" panose="02020603050405020304" pitchFamily="18" charset="0"/>
              </a:rPr>
              <a:t>ThreshNet</a:t>
            </a:r>
            <a:r>
              <a:rPr lang="en-US" dirty="0">
                <a:latin typeface="Times New Roman" panose="02020603050405020304" pitchFamily="18" charset="0"/>
                <a:cs typeface="Times New Roman" panose="02020603050405020304" pitchFamily="18" charset="0"/>
              </a:rPr>
              <a:t> ensemble members vs “best” </a:t>
            </a:r>
            <a:r>
              <a:rPr lang="en-US" dirty="0" err="1">
                <a:latin typeface="Times New Roman" panose="02020603050405020304" pitchFamily="18" charset="0"/>
                <a:cs typeface="Times New Roman" panose="02020603050405020304" pitchFamily="18" charset="0"/>
              </a:rPr>
              <a:t>ThreshNet</a:t>
            </a:r>
            <a:r>
              <a:rPr lang="en-US" dirty="0">
                <a:latin typeface="Times New Roman" panose="02020603050405020304" pitchFamily="18" charset="0"/>
                <a:cs typeface="Times New Roman" panose="02020603050405020304" pitchFamily="18" charset="0"/>
              </a:rPr>
              <a:t> ensemble members</a:t>
            </a:r>
          </a:p>
        </p:txBody>
      </p:sp>
      <p:cxnSp>
        <p:nvCxnSpPr>
          <p:cNvPr id="11" name="Straight Arrow Connector 10">
            <a:extLst>
              <a:ext uri="{FF2B5EF4-FFF2-40B4-BE49-F238E27FC236}">
                <a16:creationId xmlns:a16="http://schemas.microsoft.com/office/drawing/2014/main" id="{4E04B50D-AEED-4014-A62E-422F15702C6F}"/>
              </a:ext>
            </a:extLst>
          </p:cNvPr>
          <p:cNvCxnSpPr>
            <a:cxnSpLocks/>
          </p:cNvCxnSpPr>
          <p:nvPr/>
        </p:nvCxnSpPr>
        <p:spPr>
          <a:xfrm flipH="1" flipV="1">
            <a:off x="743011" y="1859060"/>
            <a:ext cx="1064024" cy="640214"/>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72000667-9A1B-408B-8158-59D6957C61DE}"/>
              </a:ext>
            </a:extLst>
          </p:cNvPr>
          <p:cNvSpPr txBox="1"/>
          <p:nvPr/>
        </p:nvSpPr>
        <p:spPr>
          <a:xfrm rot="1995061">
            <a:off x="1107913" y="1929540"/>
            <a:ext cx="593432" cy="307777"/>
          </a:xfrm>
          <a:prstGeom prst="rect">
            <a:avLst/>
          </a:prstGeom>
          <a:noFill/>
        </p:spPr>
        <p:txBody>
          <a:bodyPr wrap="none" rtlCol="0">
            <a:spAutoFit/>
          </a:bodyPr>
          <a:lstStyle/>
          <a:p>
            <a:r>
              <a:rPr lang="en-US" dirty="0">
                <a:solidFill>
                  <a:schemeClr val="accent1"/>
                </a:solidFill>
                <a:latin typeface="Times New Roman" panose="02020603050405020304" pitchFamily="18" charset="0"/>
                <a:cs typeface="Times New Roman" panose="02020603050405020304" pitchFamily="18" charset="0"/>
              </a:rPr>
              <a:t>better</a:t>
            </a:r>
          </a:p>
        </p:txBody>
      </p:sp>
      <p:sp>
        <p:nvSpPr>
          <p:cNvPr id="19" name="TextBox 18">
            <a:extLst>
              <a:ext uri="{FF2B5EF4-FFF2-40B4-BE49-F238E27FC236}">
                <a16:creationId xmlns:a16="http://schemas.microsoft.com/office/drawing/2014/main" id="{08580414-6598-4A26-B08D-79A286BED739}"/>
              </a:ext>
            </a:extLst>
          </p:cNvPr>
          <p:cNvSpPr txBox="1"/>
          <p:nvPr/>
        </p:nvSpPr>
        <p:spPr>
          <a:xfrm>
            <a:off x="2169601" y="1612499"/>
            <a:ext cx="1787633" cy="1169551"/>
          </a:xfrm>
          <a:prstGeom prst="rect">
            <a:avLst/>
          </a:prstGeom>
          <a:noFill/>
        </p:spPr>
        <p:txBody>
          <a:bodyPr wrap="square">
            <a:spAutoFit/>
          </a:bodyPr>
          <a:lstStyle/>
          <a:p>
            <a:r>
              <a:rPr lang="en-US" dirty="0" err="1">
                <a:latin typeface="Times New Roman" panose="02020603050405020304" pitchFamily="18" charset="0"/>
                <a:cs typeface="Times New Roman" panose="02020603050405020304" pitchFamily="18" charset="0"/>
              </a:rPr>
              <a:t>ThreshNet</a:t>
            </a:r>
            <a:r>
              <a:rPr lang="en-US" dirty="0">
                <a:latin typeface="Times New Roman" panose="02020603050405020304" pitchFamily="18" charset="0"/>
                <a:cs typeface="Times New Roman" panose="02020603050405020304" pitchFamily="18" charset="0"/>
              </a:rPr>
              <a:t> systems </a:t>
            </a:r>
            <a:r>
              <a:rPr lang="en-US" u="sng" dirty="0">
                <a:latin typeface="Times New Roman" panose="02020603050405020304" pitchFamily="18" charset="0"/>
                <a:cs typeface="Times New Roman" panose="02020603050405020304" pitchFamily="18" charset="0"/>
              </a:rPr>
              <a:t>consistently perform better than individual networks </a:t>
            </a:r>
            <a:r>
              <a:rPr lang="en-US" dirty="0">
                <a:latin typeface="Times New Roman" panose="02020603050405020304" pitchFamily="18" charset="0"/>
                <a:cs typeface="Times New Roman" panose="02020603050405020304" pitchFamily="18" charset="0"/>
              </a:rPr>
              <a:t>(closer to upper left corner)</a:t>
            </a:r>
            <a:endParaRPr lang="en-US" dirty="0"/>
          </a:p>
        </p:txBody>
      </p:sp>
      <p:sp>
        <p:nvSpPr>
          <p:cNvPr id="21" name="TextBox 20">
            <a:extLst>
              <a:ext uri="{FF2B5EF4-FFF2-40B4-BE49-F238E27FC236}">
                <a16:creationId xmlns:a16="http://schemas.microsoft.com/office/drawing/2014/main" id="{6812D357-C209-41E7-A3B0-4E4A88332BFC}"/>
              </a:ext>
            </a:extLst>
          </p:cNvPr>
          <p:cNvSpPr txBox="1"/>
          <p:nvPr/>
        </p:nvSpPr>
        <p:spPr>
          <a:xfrm>
            <a:off x="4342750" y="3893407"/>
            <a:ext cx="4391391" cy="954107"/>
          </a:xfrm>
          <a:prstGeom prst="rect">
            <a:avLst/>
          </a:prstGeom>
          <a:solidFill>
            <a:schemeClr val="bg1"/>
          </a:solidFill>
        </p:spPr>
        <p:txBody>
          <a:bodyPr wrap="square">
            <a:spAutoFit/>
          </a:bodyPr>
          <a:lstStyle/>
          <a:p>
            <a:pPr marL="182880" indent="-18288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ThreshNet</a:t>
            </a:r>
            <a:r>
              <a:rPr lang="en-US" dirty="0">
                <a:latin typeface="Times New Roman" panose="02020603050405020304" pitchFamily="18" charset="0"/>
                <a:cs typeface="Times New Roman" panose="02020603050405020304" pitchFamily="18" charset="0"/>
              </a:rPr>
              <a:t> with “best” member nets perform very well</a:t>
            </a:r>
          </a:p>
          <a:p>
            <a:pPr marL="468630" lvl="1" indent="-285750">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Similar to </a:t>
            </a:r>
            <a:r>
              <a:rPr lang="en-US" dirty="0" err="1">
                <a:latin typeface="Times New Roman" panose="02020603050405020304" pitchFamily="18" charset="0"/>
                <a:cs typeface="Times New Roman" panose="02020603050405020304" pitchFamily="18" charset="0"/>
              </a:rPr>
              <a:t>ThreshNet</a:t>
            </a:r>
            <a:r>
              <a:rPr lang="en-US" dirty="0">
                <a:latin typeface="Times New Roman" panose="02020603050405020304" pitchFamily="18" charset="0"/>
                <a:cs typeface="Times New Roman" panose="02020603050405020304" pitchFamily="18" charset="0"/>
              </a:rPr>
              <a:t> with random member nets</a:t>
            </a:r>
          </a:p>
          <a:p>
            <a:pPr marL="182880" indent="-18288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sym typeface="Wingdings" panose="05000000000000000000" pitchFamily="2" charset="2"/>
              </a:rPr>
              <a:t>ThreshNet</a:t>
            </a:r>
            <a:r>
              <a:rPr lang="en-US" dirty="0">
                <a:latin typeface="Times New Roman" panose="02020603050405020304" pitchFamily="18" charset="0"/>
                <a:cs typeface="Times New Roman" panose="02020603050405020304" pitchFamily="18" charset="0"/>
                <a:sym typeface="Wingdings" panose="05000000000000000000" pitchFamily="2" charset="2"/>
              </a:rPr>
              <a:t> does not need the “best” members to achieve high performance</a:t>
            </a:r>
            <a:endParaRPr lang="en-US"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BA703159-7C66-4AB6-94F1-59B3B1ED9AA3}"/>
              </a:ext>
            </a:extLst>
          </p:cNvPr>
          <p:cNvSpPr txBox="1"/>
          <p:nvPr/>
        </p:nvSpPr>
        <p:spPr>
          <a:xfrm>
            <a:off x="4179519" y="1301710"/>
            <a:ext cx="4596968" cy="307777"/>
          </a:xfrm>
          <a:prstGeom prst="rect">
            <a:avLst/>
          </a:prstGeom>
          <a:noFill/>
        </p:spPr>
        <p:txBody>
          <a:bodyPr wrap="square">
            <a:spAutoFit/>
          </a:bodyPr>
          <a:lstStyle/>
          <a:p>
            <a:pPr marL="285750" indent="-285750">
              <a:buFont typeface="Arial" panose="020B0604020202020204" pitchFamily="34" charset="0"/>
              <a:buChar char="•"/>
            </a:pPr>
            <a:endParaRPr lang="en-US">
              <a:latin typeface="Times New Roman" panose="02020603050405020304" pitchFamily="18" charset="0"/>
              <a:cs typeface="Times New Roman" panose="02020603050405020304" pitchFamily="18" charset="0"/>
            </a:endParaRPr>
          </a:p>
        </p:txBody>
      </p:sp>
      <p:cxnSp>
        <p:nvCxnSpPr>
          <p:cNvPr id="26" name="Straight Connector 25">
            <a:extLst>
              <a:ext uri="{FF2B5EF4-FFF2-40B4-BE49-F238E27FC236}">
                <a16:creationId xmlns:a16="http://schemas.microsoft.com/office/drawing/2014/main" id="{7374644E-299D-42CF-8D39-F47EBB98B8D0}"/>
              </a:ext>
            </a:extLst>
          </p:cNvPr>
          <p:cNvCxnSpPr>
            <a:cxnSpLocks/>
          </p:cNvCxnSpPr>
          <p:nvPr/>
        </p:nvCxnSpPr>
        <p:spPr>
          <a:xfrm>
            <a:off x="4091474" y="1345561"/>
            <a:ext cx="24645" cy="3297429"/>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4FECC954-8EA8-420F-B914-02584D04A037}"/>
              </a:ext>
            </a:extLst>
          </p:cNvPr>
          <p:cNvSpPr/>
          <p:nvPr/>
        </p:nvSpPr>
        <p:spPr>
          <a:xfrm>
            <a:off x="772227" y="1369694"/>
            <a:ext cx="2724440" cy="21893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Random Ensemble Members</a:t>
            </a:r>
          </a:p>
        </p:txBody>
      </p:sp>
      <p:sp>
        <p:nvSpPr>
          <p:cNvPr id="22" name="Rectangle 21">
            <a:extLst>
              <a:ext uri="{FF2B5EF4-FFF2-40B4-BE49-F238E27FC236}">
                <a16:creationId xmlns:a16="http://schemas.microsoft.com/office/drawing/2014/main" id="{995D8001-0432-402D-900F-5241756D21E5}"/>
              </a:ext>
            </a:extLst>
          </p:cNvPr>
          <p:cNvSpPr/>
          <p:nvPr/>
        </p:nvSpPr>
        <p:spPr>
          <a:xfrm>
            <a:off x="5287766" y="1369694"/>
            <a:ext cx="2724440" cy="21893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“Best” Ensemble Members</a:t>
            </a:r>
          </a:p>
        </p:txBody>
      </p:sp>
      <p:sp>
        <p:nvSpPr>
          <p:cNvPr id="25" name="TextBox 24">
            <a:extLst>
              <a:ext uri="{FF2B5EF4-FFF2-40B4-BE49-F238E27FC236}">
                <a16:creationId xmlns:a16="http://schemas.microsoft.com/office/drawing/2014/main" id="{34DA986E-1DCE-4D86-919A-725CB68C8D16}"/>
              </a:ext>
            </a:extLst>
          </p:cNvPr>
          <p:cNvSpPr txBox="1"/>
          <p:nvPr/>
        </p:nvSpPr>
        <p:spPr>
          <a:xfrm>
            <a:off x="4045279" y="1627919"/>
            <a:ext cx="5209415" cy="523220"/>
          </a:xfrm>
          <a:prstGeom prst="rect">
            <a:avLst/>
          </a:prstGeom>
          <a:noFill/>
        </p:spPr>
        <p:txBody>
          <a:bodyPr wrap="square">
            <a:spAutoFit/>
          </a:bodyPr>
          <a:lstStyle/>
          <a:p>
            <a:pPr marL="365760" indent="-182880">
              <a:buFont typeface="Arial" panose="020B0604020202020204" pitchFamily="34" charset="0"/>
              <a:buChar char="•"/>
            </a:pPr>
            <a:r>
              <a:rPr lang="en-US" dirty="0">
                <a:solidFill>
                  <a:srgbClr val="0000FF"/>
                </a:solidFill>
                <a:latin typeface="Times New Roman" panose="02020603050405020304" pitchFamily="18" charset="0"/>
                <a:cs typeface="Times New Roman" panose="02020603050405020304" pitchFamily="18" charset="0"/>
              </a:rPr>
              <a:t>Blue</a:t>
            </a:r>
            <a:r>
              <a:rPr lang="en-US" dirty="0">
                <a:solidFill>
                  <a:srgbClr val="0E64F0"/>
                </a:solidFill>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ThreshNet</a:t>
            </a:r>
            <a:r>
              <a:rPr lang="en-US" dirty="0">
                <a:latin typeface="Times New Roman" panose="02020603050405020304" pitchFamily="18" charset="0"/>
                <a:cs typeface="Times New Roman" panose="02020603050405020304" pitchFamily="18" charset="0"/>
              </a:rPr>
              <a:t> consisting of 9 highest sensitivity nets</a:t>
            </a:r>
          </a:p>
          <a:p>
            <a:pPr marL="365760" indent="-182880">
              <a:buFont typeface="Arial" panose="020B0604020202020204" pitchFamily="34" charset="0"/>
              <a:buChar char="•"/>
            </a:pPr>
            <a:r>
              <a:rPr lang="en-US" dirty="0">
                <a:solidFill>
                  <a:srgbClr val="FF0000"/>
                </a:solidFill>
                <a:latin typeface="Times New Roman" panose="02020603050405020304" pitchFamily="18" charset="0"/>
                <a:cs typeface="Times New Roman" panose="02020603050405020304" pitchFamily="18" charset="0"/>
              </a:rPr>
              <a:t>Red:</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ThreshNet</a:t>
            </a:r>
            <a:r>
              <a:rPr lang="en-US" dirty="0">
                <a:latin typeface="Times New Roman" panose="02020603050405020304" pitchFamily="18" charset="0"/>
                <a:cs typeface="Times New Roman" panose="02020603050405020304" pitchFamily="18" charset="0"/>
              </a:rPr>
              <a:t> consisting of 9 highest specificity nets</a:t>
            </a:r>
          </a:p>
        </p:txBody>
      </p:sp>
      <p:pic>
        <p:nvPicPr>
          <p:cNvPr id="1026" name="Picture 2">
            <a:extLst>
              <a:ext uri="{FF2B5EF4-FFF2-40B4-BE49-F238E27FC236}">
                <a16:creationId xmlns:a16="http://schemas.microsoft.com/office/drawing/2014/main" id="{D208442E-60FA-41A6-B1EB-B04E1ED5D5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7695" y="2125119"/>
            <a:ext cx="2571998" cy="1824020"/>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82A71365-71C2-41B3-8249-0782179E97DB}"/>
              </a:ext>
            </a:extLst>
          </p:cNvPr>
          <p:cNvSpPr txBox="1"/>
          <p:nvPr/>
        </p:nvSpPr>
        <p:spPr>
          <a:xfrm>
            <a:off x="308626" y="516855"/>
            <a:ext cx="8068247" cy="400110"/>
          </a:xfrm>
          <a:prstGeom prst="rect">
            <a:avLst/>
          </a:prstGeom>
          <a:noFill/>
        </p:spPr>
        <p:txBody>
          <a:bodyPr wrap="square">
            <a:spAutoFit/>
          </a:bodyPr>
          <a:lstStyle/>
          <a:p>
            <a:r>
              <a:rPr lang="en-US" sz="2000" dirty="0" err="1">
                <a:solidFill>
                  <a:srgbClr val="000000"/>
                </a:solidFill>
                <a:latin typeface="Times New Roman" panose="02020603050405020304" pitchFamily="18" charset="0"/>
                <a:cs typeface="Times New Roman" panose="02020603050405020304" pitchFamily="18" charset="0"/>
              </a:rPr>
              <a:t>ThreshNet</a:t>
            </a:r>
            <a:r>
              <a:rPr lang="en-US" sz="2000" dirty="0">
                <a:solidFill>
                  <a:srgbClr val="000000"/>
                </a:solidFill>
                <a:latin typeface="Times New Roman" panose="02020603050405020304" pitchFamily="18" charset="0"/>
                <a:cs typeface="Times New Roman" panose="02020603050405020304" pitchFamily="18" charset="0"/>
              </a:rPr>
              <a:t> Systems vs Individual Member Networks</a:t>
            </a:r>
            <a:endParaRPr lang="en-US" sz="2000" dirty="0"/>
          </a:p>
        </p:txBody>
      </p:sp>
    </p:spTree>
    <p:extLst>
      <p:ext uri="{BB962C8B-B14F-4D97-AF65-F5344CB8AC3E}">
        <p14:creationId xmlns:p14="http://schemas.microsoft.com/office/powerpoint/2010/main" val="3368944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1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mplate) fair" id="{FC5A52DF-3D99-4B51-BB92-0F2550297FB2}" vid="{28127CD9-CA70-46A1-93AB-DC92AA4B44C8}"/>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fair" id="{FC5A52DF-3D99-4B51-BB92-0F2550297FB2}" vid="{D27B00E0-E029-4A0C-AD11-215E60D5FCFC}"/>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2086</Words>
  <Application>Microsoft Office PowerPoint</Application>
  <PresentationFormat>On-screen Show (16:9)</PresentationFormat>
  <Paragraphs>197</Paragraphs>
  <Slides>12</Slides>
  <Notes>5</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12</vt:i4>
      </vt:variant>
    </vt:vector>
  </HeadingPairs>
  <TitlesOfParts>
    <vt:vector size="24" baseType="lpstr">
      <vt:lpstr>Arial</vt:lpstr>
      <vt:lpstr>Roboto Slab</vt:lpstr>
      <vt:lpstr>Calibri</vt:lpstr>
      <vt:lpstr>Courier New</vt:lpstr>
      <vt:lpstr>Cambria Math</vt:lpstr>
      <vt:lpstr>Wingdings</vt:lpstr>
      <vt:lpstr>Times New Roman</vt:lpstr>
      <vt:lpstr>Source Sans Pro</vt:lpstr>
      <vt:lpstr>Calibri Light</vt:lpstr>
      <vt:lpstr>Custom Design</vt:lpstr>
      <vt:lpstr>Cordelia template</vt:lpstr>
      <vt:lpstr>1_Custom Design</vt:lpstr>
      <vt:lpstr>PowerPoint Presentation</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Shirley Xu</cp:lastModifiedBy>
  <cp:revision>2</cp:revision>
  <dcterms:modified xsi:type="dcterms:W3CDTF">2021-04-17T06:09:12Z</dcterms:modified>
</cp:coreProperties>
</file>